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4"/>
  </p:sldMasterIdLst>
  <p:notesMasterIdLst>
    <p:notesMasterId r:id="rId14"/>
  </p:notesMasterIdLst>
  <p:sldIdLst>
    <p:sldId id="978" r:id="rId5"/>
    <p:sldId id="985" r:id="rId6"/>
    <p:sldId id="989" r:id="rId7"/>
    <p:sldId id="987" r:id="rId8"/>
    <p:sldId id="991" r:id="rId9"/>
    <p:sldId id="995" r:id="rId10"/>
    <p:sldId id="994" r:id="rId11"/>
    <p:sldId id="993" r:id="rId12"/>
    <p:sldId id="99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7F"/>
    <a:srgbClr val="FF99FF"/>
    <a:srgbClr val="FF6DB6"/>
    <a:srgbClr val="500028"/>
    <a:srgbClr val="A80054"/>
    <a:srgbClr val="FFC5FF"/>
    <a:srgbClr val="8E77E2"/>
    <a:srgbClr val="DA006D"/>
    <a:srgbClr val="502DD1"/>
    <a:srgbClr val="FF47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516" y="-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 ?><Relationships xmlns="http://schemas.openxmlformats.org/package/2006/relationships"><Relationship Id="rId3" Target="../theme/themeOverride1.xml" Type="http://schemas.openxmlformats.org/officeDocument/2006/relationships/themeOverride"/><Relationship Id="rId2" Target="colors2.xml" Type="http://schemas.microsoft.com/office/2011/relationships/chartColorStyle"/><Relationship Id="rId1" Target="style2.xml" Type="http://schemas.microsoft.com/office/2011/relationships/chartStyle"/><Relationship Id="rId4" Target="NULL" TargetMode="External" Type="http://schemas.openxmlformats.org/officeDocument/2006/relationships/oleObject"/></Relationships>
</file>

<file path=ppt/charts/_rels/chart3.xml.rels><?xml version="1.0" encoding="UTF-8" standalone="yes" ?><Relationships xmlns="http://schemas.openxmlformats.org/package/2006/relationships"><Relationship Id="rId3" Target="../theme/themeOverride2.xml" Type="http://schemas.openxmlformats.org/officeDocument/2006/relationships/themeOverride"/><Relationship Id="rId2" Target="colors3.xml" Type="http://schemas.microsoft.com/office/2011/relationships/chartColorStyle"/><Relationship Id="rId1" Target="style3.xml" Type="http://schemas.microsoft.com/office/2011/relationships/chartStyle"/><Relationship Id="rId4" Target="NULL" TargetMode="External" Type="http://schemas.openxmlformats.org/officeDocument/2006/relationships/oleObject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777777777777779E-3"/>
          <c:y val="8.3788549654701307E-3"/>
          <c:w val="0.93888888888888888"/>
          <c:h val="0.8340461336304816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Sheet1!$C$5</c:f>
              <c:strCache>
                <c:ptCount val="1"/>
                <c:pt idx="0">
                  <c:v>Beauty</c:v>
                </c:pt>
              </c:strCache>
            </c:strRef>
          </c:tx>
          <c:spPr>
            <a:solidFill>
              <a:srgbClr val="FFD5EA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3.5158792650918633E-2"/>
                  <c:y val="-2.30609298820624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287C-4961-8D66-35F3580C642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Sheet1!$D$5</c:f>
              <c:numCache>
                <c:formatCode>0%</c:formatCode>
                <c:ptCount val="1"/>
                <c:pt idx="0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AF-4675-8601-C201F7F70C8C}"/>
            </c:ext>
          </c:extLst>
        </c:ser>
        <c:ser>
          <c:idx val="1"/>
          <c:order val="1"/>
          <c:tx>
            <c:strRef>
              <c:f>Sheet1!$C$6</c:f>
              <c:strCache>
                <c:ptCount val="1"/>
                <c:pt idx="0">
                  <c:v>Gentle</c:v>
                </c:pt>
              </c:strCache>
            </c:strRef>
          </c:tx>
          <c:spPr>
            <a:solidFill>
              <a:srgbClr val="FFAFD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Sheet1!$D$6</c:f>
              <c:numCache>
                <c:formatCode>0%</c:formatCode>
                <c:ptCount val="1"/>
                <c:pt idx="0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3AF-4675-8601-C201F7F70C8C}"/>
            </c:ext>
          </c:extLst>
        </c:ser>
        <c:ser>
          <c:idx val="2"/>
          <c:order val="2"/>
          <c:tx>
            <c:strRef>
              <c:f>Sheet1!$C$7</c:f>
              <c:strCache>
                <c:ptCount val="1"/>
                <c:pt idx="0">
                  <c:v>Brightening</c:v>
                </c:pt>
              </c:strCache>
            </c:strRef>
          </c:tx>
          <c:spPr>
            <a:solidFill>
              <a:srgbClr val="FF9BC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Sheet1!$D$7</c:f>
              <c:numCache>
                <c:formatCode>0%</c:formatCode>
                <c:ptCount val="1"/>
                <c:pt idx="0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3AF-4675-8601-C201F7F70C8C}"/>
            </c:ext>
          </c:extLst>
        </c:ser>
        <c:ser>
          <c:idx val="3"/>
          <c:order val="3"/>
          <c:tx>
            <c:strRef>
              <c:f>Sheet1!$C$8</c:f>
              <c:strCache>
                <c:ptCount val="1"/>
                <c:pt idx="0">
                  <c:v>Nourishment</c:v>
                </c:pt>
              </c:strCache>
            </c:strRef>
          </c:tx>
          <c:spPr>
            <a:solidFill>
              <a:srgbClr val="FF71B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Sheet1!$D$8</c:f>
              <c:numCache>
                <c:formatCode>0%</c:formatCode>
                <c:ptCount val="1"/>
                <c:pt idx="0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3AF-4675-8601-C201F7F70C8C}"/>
            </c:ext>
          </c:extLst>
        </c:ser>
        <c:ser>
          <c:idx val="4"/>
          <c:order val="4"/>
          <c:tx>
            <c:strRef>
              <c:f>Sheet1!$C$9</c:f>
              <c:strCache>
                <c:ptCount val="1"/>
                <c:pt idx="0">
                  <c:v>Moisutirising</c:v>
                </c:pt>
              </c:strCache>
            </c:strRef>
          </c:tx>
          <c:spPr>
            <a:solidFill>
              <a:srgbClr val="FF007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Sheet1!$D$9</c:f>
              <c:numCache>
                <c:formatCode>0%</c:formatCode>
                <c:ptCount val="1"/>
                <c:pt idx="0">
                  <c:v>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3AF-4675-8601-C201F7F70C8C}"/>
            </c:ext>
          </c:extLst>
        </c:ser>
        <c:ser>
          <c:idx val="5"/>
          <c:order val="5"/>
          <c:tx>
            <c:strRef>
              <c:f>Sheet1!$C$10</c:f>
              <c:strCache>
                <c:ptCount val="1"/>
                <c:pt idx="0">
                  <c:v>Germ protection</c:v>
                </c:pt>
              </c:strCache>
            </c:strRef>
          </c:tx>
          <c:spPr>
            <a:solidFill>
              <a:srgbClr val="A4005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Sheet1!$D$10</c:f>
              <c:numCache>
                <c:formatCode>0%</c:formatCode>
                <c:ptCount val="1"/>
                <c:pt idx="0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3AF-4675-8601-C201F7F70C8C}"/>
            </c:ext>
          </c:extLst>
        </c:ser>
        <c:ser>
          <c:idx val="6"/>
          <c:order val="6"/>
          <c:tx>
            <c:strRef>
              <c:f>Sheet1!$C$11</c:f>
              <c:strCache>
                <c:ptCount val="1"/>
                <c:pt idx="0">
                  <c:v>Fresh</c:v>
                </c:pt>
              </c:strCache>
            </c:strRef>
          </c:tx>
          <c:spPr>
            <a:solidFill>
              <a:srgbClr val="86004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B919AC21-719C-47BB-9A01-251C2AB1061E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IN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287C-4961-8D66-35F3580C642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Sheet1!$D$11</c:f>
              <c:numCache>
                <c:formatCode>0%</c:formatCode>
                <c:ptCount val="1"/>
                <c:pt idx="0">
                  <c:v>0.26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3AF-4675-8601-C201F7F70C8C}"/>
            </c:ext>
          </c:extLst>
        </c:ser>
        <c:ser>
          <c:idx val="7"/>
          <c:order val="7"/>
          <c:tx>
            <c:strRef>
              <c:f>Sheet1!$C$12</c:f>
              <c:strCache>
                <c:ptCount val="1"/>
                <c:pt idx="0">
                  <c:v>Clean</c:v>
                </c:pt>
              </c:strCache>
            </c:strRef>
          </c:tx>
          <c:spPr>
            <a:solidFill>
              <a:srgbClr val="50002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Sheet1!$D$12</c:f>
              <c:numCache>
                <c:formatCode>0%</c:formatCode>
                <c:ptCount val="1"/>
                <c:pt idx="0">
                  <c:v>0.28999999999999998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A3AF-4675-8601-C201F7F70C8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243643567"/>
        <c:axId val="1243101823"/>
      </c:barChart>
      <c:catAx>
        <c:axId val="1243643567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243101823"/>
        <c:crosses val="autoZero"/>
        <c:auto val="1"/>
        <c:lblAlgn val="ctr"/>
        <c:lblOffset val="100"/>
        <c:noMultiLvlLbl val="0"/>
      </c:catAx>
      <c:valAx>
        <c:axId val="1243101823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12436435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'Dettol Touch-125g'!$P$2</c:f>
              <c:strCache>
                <c:ptCount val="1"/>
                <c:pt idx="0">
                  <c:v>Too cheap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'Dettol Touch-125g'!$O$3:$O$17</c:f>
              <c:numCache>
                <c:formatCode>General</c:formatCode>
                <c:ptCount val="15"/>
                <c:pt idx="0">
                  <c:v>55</c:v>
                </c:pt>
                <c:pt idx="1">
                  <c:v>60</c:v>
                </c:pt>
                <c:pt idx="2">
                  <c:v>65</c:v>
                </c:pt>
                <c:pt idx="3">
                  <c:v>70</c:v>
                </c:pt>
                <c:pt idx="4">
                  <c:v>75</c:v>
                </c:pt>
                <c:pt idx="5">
                  <c:v>80</c:v>
                </c:pt>
                <c:pt idx="6">
                  <c:v>85</c:v>
                </c:pt>
                <c:pt idx="7">
                  <c:v>90</c:v>
                </c:pt>
                <c:pt idx="8">
                  <c:v>95</c:v>
                </c:pt>
                <c:pt idx="9">
                  <c:v>100</c:v>
                </c:pt>
                <c:pt idx="10">
                  <c:v>105</c:v>
                </c:pt>
                <c:pt idx="11">
                  <c:v>110</c:v>
                </c:pt>
                <c:pt idx="12">
                  <c:v>115</c:v>
                </c:pt>
                <c:pt idx="13">
                  <c:v>120</c:v>
                </c:pt>
                <c:pt idx="14">
                  <c:v>125</c:v>
                </c:pt>
              </c:numCache>
            </c:numRef>
          </c:cat>
          <c:val>
            <c:numRef>
              <c:f>'Dettol Touch-125g'!$P$3:$P$17</c:f>
              <c:numCache>
                <c:formatCode>0.0%</c:formatCode>
                <c:ptCount val="15"/>
                <c:pt idx="0">
                  <c:v>1</c:v>
                </c:pt>
                <c:pt idx="1">
                  <c:v>0.34862385321100919</c:v>
                </c:pt>
                <c:pt idx="2">
                  <c:v>0.16513761467889909</c:v>
                </c:pt>
                <c:pt idx="3">
                  <c:v>6.4220183486238536E-2</c:v>
                </c:pt>
                <c:pt idx="4">
                  <c:v>9.1743119266055051E-3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5EB-4431-93F3-AFDC0E6CC7BD}"/>
            </c:ext>
          </c:extLst>
        </c:ser>
        <c:ser>
          <c:idx val="1"/>
          <c:order val="1"/>
          <c:tx>
            <c:strRef>
              <c:f>'Dettol Touch-125g'!$Q$2</c:f>
              <c:strCache>
                <c:ptCount val="1"/>
                <c:pt idx="0">
                  <c:v>Cheap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'Dettol Touch-125g'!$O$3:$O$17</c:f>
              <c:numCache>
                <c:formatCode>General</c:formatCode>
                <c:ptCount val="15"/>
                <c:pt idx="0">
                  <c:v>55</c:v>
                </c:pt>
                <c:pt idx="1">
                  <c:v>60</c:v>
                </c:pt>
                <c:pt idx="2">
                  <c:v>65</c:v>
                </c:pt>
                <c:pt idx="3">
                  <c:v>70</c:v>
                </c:pt>
                <c:pt idx="4">
                  <c:v>75</c:v>
                </c:pt>
                <c:pt idx="5">
                  <c:v>80</c:v>
                </c:pt>
                <c:pt idx="6">
                  <c:v>85</c:v>
                </c:pt>
                <c:pt idx="7">
                  <c:v>90</c:v>
                </c:pt>
                <c:pt idx="8">
                  <c:v>95</c:v>
                </c:pt>
                <c:pt idx="9">
                  <c:v>100</c:v>
                </c:pt>
                <c:pt idx="10">
                  <c:v>105</c:v>
                </c:pt>
                <c:pt idx="11">
                  <c:v>110</c:v>
                </c:pt>
                <c:pt idx="12">
                  <c:v>115</c:v>
                </c:pt>
                <c:pt idx="13">
                  <c:v>120</c:v>
                </c:pt>
                <c:pt idx="14">
                  <c:v>125</c:v>
                </c:pt>
              </c:numCache>
            </c:numRef>
          </c:cat>
          <c:val>
            <c:numRef>
              <c:f>'Dettol Touch-125g'!$Q$3:$Q$17</c:f>
              <c:numCache>
                <c:formatCode>0.0%</c:formatCode>
                <c:ptCount val="15"/>
                <c:pt idx="0">
                  <c:v>1</c:v>
                </c:pt>
                <c:pt idx="1">
                  <c:v>0.8990825688073395</c:v>
                </c:pt>
                <c:pt idx="2">
                  <c:v>0.47706422018348627</c:v>
                </c:pt>
                <c:pt idx="3">
                  <c:v>0.22935779816513763</c:v>
                </c:pt>
                <c:pt idx="4">
                  <c:v>0.12844036697247707</c:v>
                </c:pt>
                <c:pt idx="5">
                  <c:v>7.3394495412844041E-2</c:v>
                </c:pt>
                <c:pt idx="6">
                  <c:v>3.669724770642202E-2</c:v>
                </c:pt>
                <c:pt idx="7">
                  <c:v>9.1743119266055051E-3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5EB-4431-93F3-AFDC0E6CC7BD}"/>
            </c:ext>
          </c:extLst>
        </c:ser>
        <c:ser>
          <c:idx val="2"/>
          <c:order val="2"/>
          <c:tx>
            <c:strRef>
              <c:f>'Dettol Touch-125g'!$R$2</c:f>
              <c:strCache>
                <c:ptCount val="1"/>
                <c:pt idx="0">
                  <c:v>Expensive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'Dettol Touch-125g'!$O$3:$O$17</c:f>
              <c:numCache>
                <c:formatCode>General</c:formatCode>
                <c:ptCount val="15"/>
                <c:pt idx="0">
                  <c:v>55</c:v>
                </c:pt>
                <c:pt idx="1">
                  <c:v>60</c:v>
                </c:pt>
                <c:pt idx="2">
                  <c:v>65</c:v>
                </c:pt>
                <c:pt idx="3">
                  <c:v>70</c:v>
                </c:pt>
                <c:pt idx="4">
                  <c:v>75</c:v>
                </c:pt>
                <c:pt idx="5">
                  <c:v>80</c:v>
                </c:pt>
                <c:pt idx="6">
                  <c:v>85</c:v>
                </c:pt>
                <c:pt idx="7">
                  <c:v>90</c:v>
                </c:pt>
                <c:pt idx="8">
                  <c:v>95</c:v>
                </c:pt>
                <c:pt idx="9">
                  <c:v>100</c:v>
                </c:pt>
                <c:pt idx="10">
                  <c:v>105</c:v>
                </c:pt>
                <c:pt idx="11">
                  <c:v>110</c:v>
                </c:pt>
                <c:pt idx="12">
                  <c:v>115</c:v>
                </c:pt>
                <c:pt idx="13">
                  <c:v>120</c:v>
                </c:pt>
                <c:pt idx="14">
                  <c:v>125</c:v>
                </c:pt>
              </c:numCache>
            </c:numRef>
          </c:cat>
          <c:val>
            <c:numRef>
              <c:f>'Dettol Touch-125g'!$R$3:$R$17</c:f>
              <c:numCache>
                <c:formatCode>0.0%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8.256880733944949E-2</c:v>
                </c:pt>
                <c:pt idx="4">
                  <c:v>0.22935779816513757</c:v>
                </c:pt>
                <c:pt idx="5">
                  <c:v>0.49541284403669728</c:v>
                </c:pt>
                <c:pt idx="6">
                  <c:v>0.6330275229357798</c:v>
                </c:pt>
                <c:pt idx="7">
                  <c:v>0.69724770642201839</c:v>
                </c:pt>
                <c:pt idx="8">
                  <c:v>0.74311926605504586</c:v>
                </c:pt>
                <c:pt idx="9">
                  <c:v>0.8165137614678899</c:v>
                </c:pt>
                <c:pt idx="10">
                  <c:v>0.89908256880733939</c:v>
                </c:pt>
                <c:pt idx="11">
                  <c:v>0.93577981651376141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5EB-4431-93F3-AFDC0E6CC7BD}"/>
            </c:ext>
          </c:extLst>
        </c:ser>
        <c:ser>
          <c:idx val="3"/>
          <c:order val="3"/>
          <c:tx>
            <c:strRef>
              <c:f>'Dettol Touch-125g'!$S$2</c:f>
              <c:strCache>
                <c:ptCount val="1"/>
                <c:pt idx="0">
                  <c:v>Too Expensive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'Dettol Touch-125g'!$O$3:$O$17</c:f>
              <c:numCache>
                <c:formatCode>General</c:formatCode>
                <c:ptCount val="15"/>
                <c:pt idx="0">
                  <c:v>55</c:v>
                </c:pt>
                <c:pt idx="1">
                  <c:v>60</c:v>
                </c:pt>
                <c:pt idx="2">
                  <c:v>65</c:v>
                </c:pt>
                <c:pt idx="3">
                  <c:v>70</c:v>
                </c:pt>
                <c:pt idx="4">
                  <c:v>75</c:v>
                </c:pt>
                <c:pt idx="5">
                  <c:v>80</c:v>
                </c:pt>
                <c:pt idx="6">
                  <c:v>85</c:v>
                </c:pt>
                <c:pt idx="7">
                  <c:v>90</c:v>
                </c:pt>
                <c:pt idx="8">
                  <c:v>95</c:v>
                </c:pt>
                <c:pt idx="9">
                  <c:v>100</c:v>
                </c:pt>
                <c:pt idx="10">
                  <c:v>105</c:v>
                </c:pt>
                <c:pt idx="11">
                  <c:v>110</c:v>
                </c:pt>
                <c:pt idx="12">
                  <c:v>115</c:v>
                </c:pt>
                <c:pt idx="13">
                  <c:v>120</c:v>
                </c:pt>
                <c:pt idx="14">
                  <c:v>125</c:v>
                </c:pt>
              </c:numCache>
            </c:numRef>
          </c:cat>
          <c:val>
            <c:numRef>
              <c:f>'Dettol Touch-125g'!$S$3:$S$17</c:f>
              <c:numCache>
                <c:formatCode>0.0%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1.834862385321101E-2</c:v>
                </c:pt>
                <c:pt idx="5">
                  <c:v>0.1009174311926605</c:v>
                </c:pt>
                <c:pt idx="6">
                  <c:v>0.17431192660550454</c:v>
                </c:pt>
                <c:pt idx="7">
                  <c:v>0.20183486238532111</c:v>
                </c:pt>
                <c:pt idx="8">
                  <c:v>0.27522935779816515</c:v>
                </c:pt>
                <c:pt idx="9">
                  <c:v>0.35779816513761464</c:v>
                </c:pt>
                <c:pt idx="10">
                  <c:v>0.43119266055045868</c:v>
                </c:pt>
                <c:pt idx="11">
                  <c:v>0.49541284403669728</c:v>
                </c:pt>
                <c:pt idx="12">
                  <c:v>0.69724770642201839</c:v>
                </c:pt>
                <c:pt idx="13">
                  <c:v>0.8165137614678899</c:v>
                </c:pt>
                <c:pt idx="14">
                  <c:v>0.90825688073394495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5EB-4431-93F3-AFDC0E6CC7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37265647"/>
        <c:axId val="831981855"/>
      </c:lineChart>
      <c:catAx>
        <c:axId val="3372656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1981855"/>
        <c:crosses val="autoZero"/>
        <c:auto val="1"/>
        <c:lblAlgn val="ctr"/>
        <c:lblOffset val="100"/>
        <c:noMultiLvlLbl val="0"/>
      </c:catAx>
      <c:valAx>
        <c:axId val="8319818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72656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8109454093615847"/>
          <c:w val="0.89999989095041077"/>
          <c:h val="0.1063062839625893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Van Westendorp (Dettol</a:t>
            </a:r>
            <a:r>
              <a:rPr lang="en-IN" baseline="0"/>
              <a:t> Touche </a:t>
            </a:r>
            <a:r>
              <a:rPr lang="en-IN"/>
              <a:t>125g)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'Dettol Touch-125g'!$P$2</c:f>
              <c:strCache>
                <c:ptCount val="1"/>
                <c:pt idx="0">
                  <c:v>Too cheap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'Dettol Touch-125g'!$O$3:$O$17</c:f>
              <c:numCache>
                <c:formatCode>General</c:formatCode>
                <c:ptCount val="15"/>
                <c:pt idx="0">
                  <c:v>55</c:v>
                </c:pt>
                <c:pt idx="1">
                  <c:v>60</c:v>
                </c:pt>
                <c:pt idx="2">
                  <c:v>65</c:v>
                </c:pt>
                <c:pt idx="3">
                  <c:v>70</c:v>
                </c:pt>
                <c:pt idx="4">
                  <c:v>75</c:v>
                </c:pt>
                <c:pt idx="5">
                  <c:v>80</c:v>
                </c:pt>
                <c:pt idx="6">
                  <c:v>85</c:v>
                </c:pt>
                <c:pt idx="7">
                  <c:v>90</c:v>
                </c:pt>
                <c:pt idx="8">
                  <c:v>95</c:v>
                </c:pt>
                <c:pt idx="9">
                  <c:v>100</c:v>
                </c:pt>
                <c:pt idx="10">
                  <c:v>105</c:v>
                </c:pt>
                <c:pt idx="11">
                  <c:v>110</c:v>
                </c:pt>
                <c:pt idx="12">
                  <c:v>115</c:v>
                </c:pt>
                <c:pt idx="13">
                  <c:v>120</c:v>
                </c:pt>
                <c:pt idx="14">
                  <c:v>125</c:v>
                </c:pt>
              </c:numCache>
            </c:numRef>
          </c:cat>
          <c:val>
            <c:numRef>
              <c:f>'Dettol Touch-125g'!$P$3:$P$17</c:f>
              <c:numCache>
                <c:formatCode>0.0%</c:formatCode>
                <c:ptCount val="15"/>
                <c:pt idx="0">
                  <c:v>1</c:v>
                </c:pt>
                <c:pt idx="1">
                  <c:v>0.34862385321100919</c:v>
                </c:pt>
                <c:pt idx="2">
                  <c:v>0.16513761467889909</c:v>
                </c:pt>
                <c:pt idx="3">
                  <c:v>6.4220183486238536E-2</c:v>
                </c:pt>
                <c:pt idx="4">
                  <c:v>9.1743119266055051E-3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341-4998-A33F-ABFFE5F5A1A9}"/>
            </c:ext>
          </c:extLst>
        </c:ser>
        <c:ser>
          <c:idx val="1"/>
          <c:order val="1"/>
          <c:tx>
            <c:strRef>
              <c:f>'Dettol Touch-125g'!$Q$2</c:f>
              <c:strCache>
                <c:ptCount val="1"/>
                <c:pt idx="0">
                  <c:v>Cheap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'Dettol Touch-125g'!$O$3:$O$17</c:f>
              <c:numCache>
                <c:formatCode>General</c:formatCode>
                <c:ptCount val="15"/>
                <c:pt idx="0">
                  <c:v>55</c:v>
                </c:pt>
                <c:pt idx="1">
                  <c:v>60</c:v>
                </c:pt>
                <c:pt idx="2">
                  <c:v>65</c:v>
                </c:pt>
                <c:pt idx="3">
                  <c:v>70</c:v>
                </c:pt>
                <c:pt idx="4">
                  <c:v>75</c:v>
                </c:pt>
                <c:pt idx="5">
                  <c:v>80</c:v>
                </c:pt>
                <c:pt idx="6">
                  <c:v>85</c:v>
                </c:pt>
                <c:pt idx="7">
                  <c:v>90</c:v>
                </c:pt>
                <c:pt idx="8">
                  <c:v>95</c:v>
                </c:pt>
                <c:pt idx="9">
                  <c:v>100</c:v>
                </c:pt>
                <c:pt idx="10">
                  <c:v>105</c:v>
                </c:pt>
                <c:pt idx="11">
                  <c:v>110</c:v>
                </c:pt>
                <c:pt idx="12">
                  <c:v>115</c:v>
                </c:pt>
                <c:pt idx="13">
                  <c:v>120</c:v>
                </c:pt>
                <c:pt idx="14">
                  <c:v>125</c:v>
                </c:pt>
              </c:numCache>
            </c:numRef>
          </c:cat>
          <c:val>
            <c:numRef>
              <c:f>'Dettol Touch-125g'!$Q$3:$Q$17</c:f>
              <c:numCache>
                <c:formatCode>0.0%</c:formatCode>
                <c:ptCount val="15"/>
                <c:pt idx="0">
                  <c:v>1</c:v>
                </c:pt>
                <c:pt idx="1">
                  <c:v>0.8990825688073395</c:v>
                </c:pt>
                <c:pt idx="2">
                  <c:v>0.47706422018348627</c:v>
                </c:pt>
                <c:pt idx="3">
                  <c:v>0.22935779816513763</c:v>
                </c:pt>
                <c:pt idx="4">
                  <c:v>0.12844036697247707</c:v>
                </c:pt>
                <c:pt idx="5">
                  <c:v>7.3394495412844041E-2</c:v>
                </c:pt>
                <c:pt idx="6">
                  <c:v>3.669724770642202E-2</c:v>
                </c:pt>
                <c:pt idx="7">
                  <c:v>9.1743119266055051E-3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341-4998-A33F-ABFFE5F5A1A9}"/>
            </c:ext>
          </c:extLst>
        </c:ser>
        <c:ser>
          <c:idx val="2"/>
          <c:order val="2"/>
          <c:tx>
            <c:strRef>
              <c:f>'Dettol Touch-125g'!$R$2</c:f>
              <c:strCache>
                <c:ptCount val="1"/>
                <c:pt idx="0">
                  <c:v>Expensive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'Dettol Touch-125g'!$O$3:$O$17</c:f>
              <c:numCache>
                <c:formatCode>General</c:formatCode>
                <c:ptCount val="15"/>
                <c:pt idx="0">
                  <c:v>55</c:v>
                </c:pt>
                <c:pt idx="1">
                  <c:v>60</c:v>
                </c:pt>
                <c:pt idx="2">
                  <c:v>65</c:v>
                </c:pt>
                <c:pt idx="3">
                  <c:v>70</c:v>
                </c:pt>
                <c:pt idx="4">
                  <c:v>75</c:v>
                </c:pt>
                <c:pt idx="5">
                  <c:v>80</c:v>
                </c:pt>
                <c:pt idx="6">
                  <c:v>85</c:v>
                </c:pt>
                <c:pt idx="7">
                  <c:v>90</c:v>
                </c:pt>
                <c:pt idx="8">
                  <c:v>95</c:v>
                </c:pt>
                <c:pt idx="9">
                  <c:v>100</c:v>
                </c:pt>
                <c:pt idx="10">
                  <c:v>105</c:v>
                </c:pt>
                <c:pt idx="11">
                  <c:v>110</c:v>
                </c:pt>
                <c:pt idx="12">
                  <c:v>115</c:v>
                </c:pt>
                <c:pt idx="13">
                  <c:v>120</c:v>
                </c:pt>
                <c:pt idx="14">
                  <c:v>125</c:v>
                </c:pt>
              </c:numCache>
            </c:numRef>
          </c:cat>
          <c:val>
            <c:numRef>
              <c:f>'Dettol Touch-125g'!$R$3:$R$17</c:f>
              <c:numCache>
                <c:formatCode>0.0%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8.256880733944949E-2</c:v>
                </c:pt>
                <c:pt idx="4">
                  <c:v>0.22935779816513757</c:v>
                </c:pt>
                <c:pt idx="5">
                  <c:v>0.49541284403669728</c:v>
                </c:pt>
                <c:pt idx="6">
                  <c:v>0.6330275229357798</c:v>
                </c:pt>
                <c:pt idx="7">
                  <c:v>0.69724770642201839</c:v>
                </c:pt>
                <c:pt idx="8">
                  <c:v>0.74311926605504586</c:v>
                </c:pt>
                <c:pt idx="9">
                  <c:v>0.8165137614678899</c:v>
                </c:pt>
                <c:pt idx="10">
                  <c:v>0.89908256880733939</c:v>
                </c:pt>
                <c:pt idx="11">
                  <c:v>0.93577981651376141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341-4998-A33F-ABFFE5F5A1A9}"/>
            </c:ext>
          </c:extLst>
        </c:ser>
        <c:ser>
          <c:idx val="3"/>
          <c:order val="3"/>
          <c:tx>
            <c:strRef>
              <c:f>'Dettol Touch-125g'!$S$2</c:f>
              <c:strCache>
                <c:ptCount val="1"/>
                <c:pt idx="0">
                  <c:v>Too Expensive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'Dettol Touch-125g'!$O$3:$O$17</c:f>
              <c:numCache>
                <c:formatCode>General</c:formatCode>
                <c:ptCount val="15"/>
                <c:pt idx="0">
                  <c:v>55</c:v>
                </c:pt>
                <c:pt idx="1">
                  <c:v>60</c:v>
                </c:pt>
                <c:pt idx="2">
                  <c:v>65</c:v>
                </c:pt>
                <c:pt idx="3">
                  <c:v>70</c:v>
                </c:pt>
                <c:pt idx="4">
                  <c:v>75</c:v>
                </c:pt>
                <c:pt idx="5">
                  <c:v>80</c:v>
                </c:pt>
                <c:pt idx="6">
                  <c:v>85</c:v>
                </c:pt>
                <c:pt idx="7">
                  <c:v>90</c:v>
                </c:pt>
                <c:pt idx="8">
                  <c:v>95</c:v>
                </c:pt>
                <c:pt idx="9">
                  <c:v>100</c:v>
                </c:pt>
                <c:pt idx="10">
                  <c:v>105</c:v>
                </c:pt>
                <c:pt idx="11">
                  <c:v>110</c:v>
                </c:pt>
                <c:pt idx="12">
                  <c:v>115</c:v>
                </c:pt>
                <c:pt idx="13">
                  <c:v>120</c:v>
                </c:pt>
                <c:pt idx="14">
                  <c:v>125</c:v>
                </c:pt>
              </c:numCache>
            </c:numRef>
          </c:cat>
          <c:val>
            <c:numRef>
              <c:f>'Dettol Touch-125g'!$S$3:$S$17</c:f>
              <c:numCache>
                <c:formatCode>0.0%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1.834862385321101E-2</c:v>
                </c:pt>
                <c:pt idx="5">
                  <c:v>0.1009174311926605</c:v>
                </c:pt>
                <c:pt idx="6">
                  <c:v>0.17431192660550454</c:v>
                </c:pt>
                <c:pt idx="7">
                  <c:v>0.20183486238532111</c:v>
                </c:pt>
                <c:pt idx="8">
                  <c:v>0.27522935779816515</c:v>
                </c:pt>
                <c:pt idx="9">
                  <c:v>0.35779816513761464</c:v>
                </c:pt>
                <c:pt idx="10">
                  <c:v>0.43119266055045868</c:v>
                </c:pt>
                <c:pt idx="11">
                  <c:v>0.49541284403669728</c:v>
                </c:pt>
                <c:pt idx="12">
                  <c:v>0.69724770642201839</c:v>
                </c:pt>
                <c:pt idx="13">
                  <c:v>0.8165137614678899</c:v>
                </c:pt>
                <c:pt idx="14">
                  <c:v>0.90825688073394495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341-4998-A33F-ABFFE5F5A1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37265647"/>
        <c:axId val="831981855"/>
      </c:lineChart>
      <c:catAx>
        <c:axId val="3372656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1981855"/>
        <c:crosses val="autoZero"/>
        <c:auto val="1"/>
        <c:lblAlgn val="ctr"/>
        <c:lblOffset val="100"/>
        <c:noMultiLvlLbl val="0"/>
      </c:catAx>
      <c:valAx>
        <c:axId val="8319818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72656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0BA284-CCF6-4D1E-B248-990774D8529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CE2D568-C6E8-4D10-B318-E61946F93082}">
      <dgm:prSet phldrT="[Text]" custT="1"/>
      <dgm:spPr>
        <a:solidFill>
          <a:srgbClr val="FF99FF"/>
        </a:solidFill>
      </dgm:spPr>
      <dgm:t>
        <a:bodyPr/>
        <a:lstStyle/>
        <a:p>
          <a:r>
            <a:rPr lang="en-US" sz="1400" b="1" i="1" dirty="0">
              <a:solidFill>
                <a:sysClr val="windowText" lastClr="000000"/>
              </a:solidFill>
            </a:rPr>
            <a:t>Problem &amp; social impact</a:t>
          </a:r>
          <a:endParaRPr lang="en-IN" sz="1400" b="1" i="1" dirty="0">
            <a:solidFill>
              <a:sysClr val="windowText" lastClr="000000"/>
            </a:solidFill>
          </a:endParaRPr>
        </a:p>
      </dgm:t>
    </dgm:pt>
    <dgm:pt modelId="{F3C1A42E-C457-4F7D-8606-AE28D141FE77}" type="parTrans" cxnId="{418F8CFE-7862-4DAC-8C8A-673A1B306663}">
      <dgm:prSet/>
      <dgm:spPr/>
      <dgm:t>
        <a:bodyPr/>
        <a:lstStyle/>
        <a:p>
          <a:endParaRPr lang="en-IN" sz="1400"/>
        </a:p>
      </dgm:t>
    </dgm:pt>
    <dgm:pt modelId="{15A88508-516F-4F78-9940-38868E4FF78B}" type="sibTrans" cxnId="{418F8CFE-7862-4DAC-8C8A-673A1B306663}">
      <dgm:prSet/>
      <dgm:spPr/>
      <dgm:t>
        <a:bodyPr/>
        <a:lstStyle/>
        <a:p>
          <a:endParaRPr lang="en-IN" sz="1400"/>
        </a:p>
      </dgm:t>
    </dgm:pt>
    <dgm:pt modelId="{7F74BF06-E7E9-41E3-B629-926B89C66C68}">
      <dgm:prSet phldrT="[Text]" custT="1"/>
      <dgm:spPr>
        <a:solidFill>
          <a:srgbClr val="FF007F"/>
        </a:solidFill>
      </dgm:spPr>
      <dgm:t>
        <a:bodyPr/>
        <a:lstStyle/>
        <a:p>
          <a:r>
            <a:rPr lang="en-IN" sz="1400"/>
            <a:t>Consumer insights </a:t>
          </a:r>
        </a:p>
      </dgm:t>
    </dgm:pt>
    <dgm:pt modelId="{4E9902EA-960E-4128-9E94-E95A44D2FC5D}" type="parTrans" cxnId="{7FF55E5B-8463-4552-989F-213640D9EC6E}">
      <dgm:prSet/>
      <dgm:spPr/>
      <dgm:t>
        <a:bodyPr/>
        <a:lstStyle/>
        <a:p>
          <a:endParaRPr lang="en-IN" sz="1400"/>
        </a:p>
      </dgm:t>
    </dgm:pt>
    <dgm:pt modelId="{A9C43B5B-E572-48F7-A963-FC7D82267DF5}" type="sibTrans" cxnId="{7FF55E5B-8463-4552-989F-213640D9EC6E}">
      <dgm:prSet/>
      <dgm:spPr/>
      <dgm:t>
        <a:bodyPr/>
        <a:lstStyle/>
        <a:p>
          <a:endParaRPr lang="en-IN" sz="1400"/>
        </a:p>
      </dgm:t>
    </dgm:pt>
    <dgm:pt modelId="{CECD3645-82D9-4C4B-B990-A5F6AAE15F2A}">
      <dgm:prSet phldrT="[Text]" custT="1"/>
      <dgm:spPr>
        <a:solidFill>
          <a:srgbClr val="FF007F"/>
        </a:solidFill>
      </dgm:spPr>
      <dgm:t>
        <a:bodyPr/>
        <a:lstStyle/>
        <a:p>
          <a:r>
            <a:rPr lang="en-IN" sz="1400"/>
            <a:t>4P s of New</a:t>
          </a:r>
          <a:r>
            <a:rPr lang="en-IN" sz="1400" baseline="0"/>
            <a:t> product </a:t>
          </a:r>
          <a:endParaRPr lang="en-IN" sz="1400"/>
        </a:p>
      </dgm:t>
    </dgm:pt>
    <dgm:pt modelId="{A19C2989-E008-4E28-B86C-305D3BFAE594}" type="parTrans" cxnId="{0B073148-FA2E-47EE-85B2-8E7D042E15D5}">
      <dgm:prSet/>
      <dgm:spPr/>
      <dgm:t>
        <a:bodyPr/>
        <a:lstStyle/>
        <a:p>
          <a:endParaRPr lang="en-IN" sz="1400"/>
        </a:p>
      </dgm:t>
    </dgm:pt>
    <dgm:pt modelId="{CA5A4439-5C35-44BD-B446-C931D4A09DB2}" type="sibTrans" cxnId="{0B073148-FA2E-47EE-85B2-8E7D042E15D5}">
      <dgm:prSet/>
      <dgm:spPr/>
      <dgm:t>
        <a:bodyPr/>
        <a:lstStyle/>
        <a:p>
          <a:endParaRPr lang="en-IN" sz="1400"/>
        </a:p>
      </dgm:t>
    </dgm:pt>
    <dgm:pt modelId="{D468DD3C-A437-4E68-AABD-0D711D8FA26A}">
      <dgm:prSet phldrT="[Text]" custT="1"/>
      <dgm:spPr>
        <a:solidFill>
          <a:srgbClr val="FF007F"/>
        </a:solidFill>
      </dgm:spPr>
      <dgm:t>
        <a:bodyPr/>
        <a:lstStyle/>
        <a:p>
          <a:r>
            <a:rPr lang="en-IN" sz="1400"/>
            <a:t>Existing product innovation</a:t>
          </a:r>
        </a:p>
      </dgm:t>
    </dgm:pt>
    <dgm:pt modelId="{5D644B29-E630-4196-A84A-754F72D12EF0}" type="parTrans" cxnId="{26DA3399-96AD-42E7-8731-45D6D6B4EC04}">
      <dgm:prSet/>
      <dgm:spPr/>
      <dgm:t>
        <a:bodyPr/>
        <a:lstStyle/>
        <a:p>
          <a:endParaRPr lang="en-IN" sz="1400"/>
        </a:p>
      </dgm:t>
    </dgm:pt>
    <dgm:pt modelId="{D848B99B-10EA-48BE-A6C7-D2D031F0B032}" type="sibTrans" cxnId="{26DA3399-96AD-42E7-8731-45D6D6B4EC04}">
      <dgm:prSet/>
      <dgm:spPr/>
      <dgm:t>
        <a:bodyPr/>
        <a:lstStyle/>
        <a:p>
          <a:endParaRPr lang="en-IN" sz="1400"/>
        </a:p>
      </dgm:t>
    </dgm:pt>
    <dgm:pt modelId="{F43BC06A-A88A-4449-B835-AF73F2F7CDE4}">
      <dgm:prSet phldrT="[Text]" custT="1"/>
      <dgm:spPr>
        <a:solidFill>
          <a:srgbClr val="FF007F"/>
        </a:solidFill>
      </dgm:spPr>
      <dgm:t>
        <a:bodyPr/>
        <a:lstStyle/>
        <a:p>
          <a:r>
            <a:rPr lang="en-US" sz="1400" dirty="0"/>
            <a:t>Financials</a:t>
          </a:r>
          <a:endParaRPr lang="en-IN" sz="1400" dirty="0"/>
        </a:p>
      </dgm:t>
    </dgm:pt>
    <dgm:pt modelId="{A3A5B5D4-8CEF-4F4A-AA3D-4A9CE994D543}" type="parTrans" cxnId="{C7463C56-B7F3-455A-884B-4DCBDD75E4CC}">
      <dgm:prSet/>
      <dgm:spPr/>
      <dgm:t>
        <a:bodyPr/>
        <a:lstStyle/>
        <a:p>
          <a:endParaRPr lang="en-IN" sz="1400"/>
        </a:p>
      </dgm:t>
    </dgm:pt>
    <dgm:pt modelId="{0A55D7D0-1F6F-4F39-A523-C45B12904D21}" type="sibTrans" cxnId="{C7463C56-B7F3-455A-884B-4DCBDD75E4CC}">
      <dgm:prSet/>
      <dgm:spPr/>
      <dgm:t>
        <a:bodyPr/>
        <a:lstStyle/>
        <a:p>
          <a:endParaRPr lang="en-IN" sz="1400"/>
        </a:p>
      </dgm:t>
    </dgm:pt>
    <dgm:pt modelId="{A1707D55-663C-483A-BEAC-8053AE523A4D}" type="pres">
      <dgm:prSet presAssocID="{900BA284-CCF6-4D1E-B248-990774D85297}" presName="Name0" presStyleCnt="0">
        <dgm:presLayoutVars>
          <dgm:dir/>
          <dgm:animLvl val="lvl"/>
          <dgm:resizeHandles val="exact"/>
        </dgm:presLayoutVars>
      </dgm:prSet>
      <dgm:spPr/>
    </dgm:pt>
    <dgm:pt modelId="{BECF972B-388C-4749-9878-E80FA1602A14}" type="pres">
      <dgm:prSet presAssocID="{ECE2D568-C6E8-4D10-B318-E61946F9308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DA38CE0-DCF1-4D18-9506-B3A3C2441CB0}" type="pres">
      <dgm:prSet presAssocID="{15A88508-516F-4F78-9940-38868E4FF78B}" presName="parTxOnlySpace" presStyleCnt="0"/>
      <dgm:spPr/>
    </dgm:pt>
    <dgm:pt modelId="{236F008E-B6D6-4FF7-AAF8-EA2C23A7AA93}" type="pres">
      <dgm:prSet presAssocID="{7F74BF06-E7E9-41E3-B629-926B89C66C68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AA12856-64BC-40C3-9DB7-C0864E847E1D}" type="pres">
      <dgm:prSet presAssocID="{A9C43B5B-E572-48F7-A963-FC7D82267DF5}" presName="parTxOnlySpace" presStyleCnt="0"/>
      <dgm:spPr/>
    </dgm:pt>
    <dgm:pt modelId="{CE237FED-1EE4-4BA4-82BA-10232093FC79}" type="pres">
      <dgm:prSet presAssocID="{CECD3645-82D9-4C4B-B990-A5F6AAE15F2A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5918EC1D-9549-4CEC-9FE3-3BFF3E009CC6}" type="pres">
      <dgm:prSet presAssocID="{CA5A4439-5C35-44BD-B446-C931D4A09DB2}" presName="parTxOnlySpace" presStyleCnt="0"/>
      <dgm:spPr/>
    </dgm:pt>
    <dgm:pt modelId="{645ABAFA-6AC4-43EC-AE29-3D42260C06F2}" type="pres">
      <dgm:prSet presAssocID="{D468DD3C-A437-4E68-AABD-0D711D8FA26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AEFA3F3-2195-4421-B7BC-8804EA4F8B11}" type="pres">
      <dgm:prSet presAssocID="{D848B99B-10EA-48BE-A6C7-D2D031F0B032}" presName="parTxOnlySpace" presStyleCnt="0"/>
      <dgm:spPr/>
    </dgm:pt>
    <dgm:pt modelId="{08938561-16EF-4A07-B557-11AA53DA9FFE}" type="pres">
      <dgm:prSet presAssocID="{F43BC06A-A88A-4449-B835-AF73F2F7CDE4}" presName="parTxOnly" presStyleLbl="node1" presStyleIdx="4" presStyleCnt="5" custLinFactNeighborX="1125" custLinFactNeighborY="-162">
        <dgm:presLayoutVars>
          <dgm:chMax val="0"/>
          <dgm:chPref val="0"/>
          <dgm:bulletEnabled val="1"/>
        </dgm:presLayoutVars>
      </dgm:prSet>
      <dgm:spPr/>
    </dgm:pt>
  </dgm:ptLst>
  <dgm:cxnLst>
    <dgm:cxn modelId="{B975D20D-6947-424E-908B-52EBC22778E6}" type="presOf" srcId="{7F74BF06-E7E9-41E3-B629-926B89C66C68}" destId="{236F008E-B6D6-4FF7-AAF8-EA2C23A7AA93}" srcOrd="0" destOrd="0" presId="urn:microsoft.com/office/officeart/2005/8/layout/chevron1"/>
    <dgm:cxn modelId="{BFCEFC12-3A3E-46A0-A078-04EDE540B896}" type="presOf" srcId="{D468DD3C-A437-4E68-AABD-0D711D8FA26A}" destId="{645ABAFA-6AC4-43EC-AE29-3D42260C06F2}" srcOrd="0" destOrd="0" presId="urn:microsoft.com/office/officeart/2005/8/layout/chevron1"/>
    <dgm:cxn modelId="{EE5D6716-1E40-488F-AB31-A84BBFF390A5}" type="presOf" srcId="{ECE2D568-C6E8-4D10-B318-E61946F93082}" destId="{BECF972B-388C-4749-9878-E80FA1602A14}" srcOrd="0" destOrd="0" presId="urn:microsoft.com/office/officeart/2005/8/layout/chevron1"/>
    <dgm:cxn modelId="{7FF55E5B-8463-4552-989F-213640D9EC6E}" srcId="{900BA284-CCF6-4D1E-B248-990774D85297}" destId="{7F74BF06-E7E9-41E3-B629-926B89C66C68}" srcOrd="1" destOrd="0" parTransId="{4E9902EA-960E-4128-9E94-E95A44D2FC5D}" sibTransId="{A9C43B5B-E572-48F7-A963-FC7D82267DF5}"/>
    <dgm:cxn modelId="{0B073148-FA2E-47EE-85B2-8E7D042E15D5}" srcId="{900BA284-CCF6-4D1E-B248-990774D85297}" destId="{CECD3645-82D9-4C4B-B990-A5F6AAE15F2A}" srcOrd="2" destOrd="0" parTransId="{A19C2989-E008-4E28-B86C-305D3BFAE594}" sibTransId="{CA5A4439-5C35-44BD-B446-C931D4A09DB2}"/>
    <dgm:cxn modelId="{C7463C56-B7F3-455A-884B-4DCBDD75E4CC}" srcId="{900BA284-CCF6-4D1E-B248-990774D85297}" destId="{F43BC06A-A88A-4449-B835-AF73F2F7CDE4}" srcOrd="4" destOrd="0" parTransId="{A3A5B5D4-8CEF-4F4A-AA3D-4A9CE994D543}" sibTransId="{0A55D7D0-1F6F-4F39-A523-C45B12904D21}"/>
    <dgm:cxn modelId="{49695780-00F3-4C70-AB85-83DC68A86AFE}" type="presOf" srcId="{CECD3645-82D9-4C4B-B990-A5F6AAE15F2A}" destId="{CE237FED-1EE4-4BA4-82BA-10232093FC79}" srcOrd="0" destOrd="0" presId="urn:microsoft.com/office/officeart/2005/8/layout/chevron1"/>
    <dgm:cxn modelId="{26DA3399-96AD-42E7-8731-45D6D6B4EC04}" srcId="{900BA284-CCF6-4D1E-B248-990774D85297}" destId="{D468DD3C-A437-4E68-AABD-0D711D8FA26A}" srcOrd="3" destOrd="0" parTransId="{5D644B29-E630-4196-A84A-754F72D12EF0}" sibTransId="{D848B99B-10EA-48BE-A6C7-D2D031F0B032}"/>
    <dgm:cxn modelId="{9B1D2AD1-5FDE-414B-A1FB-3B905D569F72}" type="presOf" srcId="{F43BC06A-A88A-4449-B835-AF73F2F7CDE4}" destId="{08938561-16EF-4A07-B557-11AA53DA9FFE}" srcOrd="0" destOrd="0" presId="urn:microsoft.com/office/officeart/2005/8/layout/chevron1"/>
    <dgm:cxn modelId="{79D807DA-8F85-42B1-8119-BF0EDB099C99}" type="presOf" srcId="{900BA284-CCF6-4D1E-B248-990774D85297}" destId="{A1707D55-663C-483A-BEAC-8053AE523A4D}" srcOrd="0" destOrd="0" presId="urn:microsoft.com/office/officeart/2005/8/layout/chevron1"/>
    <dgm:cxn modelId="{418F8CFE-7862-4DAC-8C8A-673A1B306663}" srcId="{900BA284-CCF6-4D1E-B248-990774D85297}" destId="{ECE2D568-C6E8-4D10-B318-E61946F93082}" srcOrd="0" destOrd="0" parTransId="{F3C1A42E-C457-4F7D-8606-AE28D141FE77}" sibTransId="{15A88508-516F-4F78-9940-38868E4FF78B}"/>
    <dgm:cxn modelId="{97312C32-C331-4F6B-AAD4-7DA59577AD1E}" type="presParOf" srcId="{A1707D55-663C-483A-BEAC-8053AE523A4D}" destId="{BECF972B-388C-4749-9878-E80FA1602A14}" srcOrd="0" destOrd="0" presId="urn:microsoft.com/office/officeart/2005/8/layout/chevron1"/>
    <dgm:cxn modelId="{E4DF30C5-FB3B-4D00-9F96-E9D96F3CE91D}" type="presParOf" srcId="{A1707D55-663C-483A-BEAC-8053AE523A4D}" destId="{BDA38CE0-DCF1-4D18-9506-B3A3C2441CB0}" srcOrd="1" destOrd="0" presId="urn:microsoft.com/office/officeart/2005/8/layout/chevron1"/>
    <dgm:cxn modelId="{27E38DCC-2350-41DE-B690-EC2C6B108008}" type="presParOf" srcId="{A1707D55-663C-483A-BEAC-8053AE523A4D}" destId="{236F008E-B6D6-4FF7-AAF8-EA2C23A7AA93}" srcOrd="2" destOrd="0" presId="urn:microsoft.com/office/officeart/2005/8/layout/chevron1"/>
    <dgm:cxn modelId="{A69592BB-CAD4-4214-B0D5-967B0AF5C898}" type="presParOf" srcId="{A1707D55-663C-483A-BEAC-8053AE523A4D}" destId="{3AA12856-64BC-40C3-9DB7-C0864E847E1D}" srcOrd="3" destOrd="0" presId="urn:microsoft.com/office/officeart/2005/8/layout/chevron1"/>
    <dgm:cxn modelId="{91834588-E055-47F3-AC5B-B4AFE00E889D}" type="presParOf" srcId="{A1707D55-663C-483A-BEAC-8053AE523A4D}" destId="{CE237FED-1EE4-4BA4-82BA-10232093FC79}" srcOrd="4" destOrd="0" presId="urn:microsoft.com/office/officeart/2005/8/layout/chevron1"/>
    <dgm:cxn modelId="{57734B25-CB3C-4225-979C-D4E746FAAC06}" type="presParOf" srcId="{A1707D55-663C-483A-BEAC-8053AE523A4D}" destId="{5918EC1D-9549-4CEC-9FE3-3BFF3E009CC6}" srcOrd="5" destOrd="0" presId="urn:microsoft.com/office/officeart/2005/8/layout/chevron1"/>
    <dgm:cxn modelId="{C20C20F8-38FE-4BA8-9B31-7CC5C98A0C86}" type="presParOf" srcId="{A1707D55-663C-483A-BEAC-8053AE523A4D}" destId="{645ABAFA-6AC4-43EC-AE29-3D42260C06F2}" srcOrd="6" destOrd="0" presId="urn:microsoft.com/office/officeart/2005/8/layout/chevron1"/>
    <dgm:cxn modelId="{81756986-3AFF-4D19-8491-FE8081D09861}" type="presParOf" srcId="{A1707D55-663C-483A-BEAC-8053AE523A4D}" destId="{1AEFA3F3-2195-4421-B7BC-8804EA4F8B11}" srcOrd="7" destOrd="0" presId="urn:microsoft.com/office/officeart/2005/8/layout/chevron1"/>
    <dgm:cxn modelId="{F2A6E3B6-CE8D-4A71-AC1C-2756402F3D4F}" type="presParOf" srcId="{A1707D55-663C-483A-BEAC-8053AE523A4D}" destId="{08938561-16EF-4A07-B557-11AA53DA9FF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0BA284-CCF6-4D1E-B248-990774D8529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CE2D568-C6E8-4D10-B318-E61946F93082}">
      <dgm:prSet phldrT="[Text]" custT="1"/>
      <dgm:spPr>
        <a:solidFill>
          <a:srgbClr val="FF007F"/>
        </a:solidFill>
      </dgm:spPr>
      <dgm:t>
        <a:bodyPr/>
        <a:lstStyle/>
        <a:p>
          <a:r>
            <a:rPr lang="en-US" sz="1400" b="0" i="0">
              <a:solidFill>
                <a:schemeClr val="bg1"/>
              </a:solidFill>
            </a:rPr>
            <a:t>Problem &amp; social impact</a:t>
          </a:r>
          <a:endParaRPr lang="en-IN" sz="1400" b="0" i="0">
            <a:solidFill>
              <a:schemeClr val="bg1"/>
            </a:solidFill>
          </a:endParaRPr>
        </a:p>
      </dgm:t>
    </dgm:pt>
    <dgm:pt modelId="{F3C1A42E-C457-4F7D-8606-AE28D141FE77}" type="parTrans" cxnId="{418F8CFE-7862-4DAC-8C8A-673A1B306663}">
      <dgm:prSet/>
      <dgm:spPr/>
      <dgm:t>
        <a:bodyPr/>
        <a:lstStyle/>
        <a:p>
          <a:endParaRPr lang="en-IN" sz="1400"/>
        </a:p>
      </dgm:t>
    </dgm:pt>
    <dgm:pt modelId="{15A88508-516F-4F78-9940-38868E4FF78B}" type="sibTrans" cxnId="{418F8CFE-7862-4DAC-8C8A-673A1B306663}">
      <dgm:prSet/>
      <dgm:spPr/>
      <dgm:t>
        <a:bodyPr/>
        <a:lstStyle/>
        <a:p>
          <a:endParaRPr lang="en-IN" sz="1400"/>
        </a:p>
      </dgm:t>
    </dgm:pt>
    <dgm:pt modelId="{7F74BF06-E7E9-41E3-B629-926B89C66C68}">
      <dgm:prSet phldrT="[Text]" custT="1"/>
      <dgm:spPr>
        <a:solidFill>
          <a:srgbClr val="FF99FF"/>
        </a:solidFill>
      </dgm:spPr>
      <dgm:t>
        <a:bodyPr/>
        <a:lstStyle/>
        <a:p>
          <a:r>
            <a:rPr lang="en-IN" sz="1400" b="1" i="1">
              <a:solidFill>
                <a:schemeClr val="tx1"/>
              </a:solidFill>
            </a:rPr>
            <a:t>Consumer insights </a:t>
          </a:r>
        </a:p>
      </dgm:t>
    </dgm:pt>
    <dgm:pt modelId="{4E9902EA-960E-4128-9E94-E95A44D2FC5D}" type="parTrans" cxnId="{7FF55E5B-8463-4552-989F-213640D9EC6E}">
      <dgm:prSet/>
      <dgm:spPr/>
      <dgm:t>
        <a:bodyPr/>
        <a:lstStyle/>
        <a:p>
          <a:endParaRPr lang="en-IN" sz="1400"/>
        </a:p>
      </dgm:t>
    </dgm:pt>
    <dgm:pt modelId="{A9C43B5B-E572-48F7-A963-FC7D82267DF5}" type="sibTrans" cxnId="{7FF55E5B-8463-4552-989F-213640D9EC6E}">
      <dgm:prSet/>
      <dgm:spPr/>
      <dgm:t>
        <a:bodyPr/>
        <a:lstStyle/>
        <a:p>
          <a:endParaRPr lang="en-IN" sz="1400"/>
        </a:p>
      </dgm:t>
    </dgm:pt>
    <dgm:pt modelId="{CECD3645-82D9-4C4B-B990-A5F6AAE15F2A}">
      <dgm:prSet phldrT="[Text]" custT="1"/>
      <dgm:spPr>
        <a:solidFill>
          <a:srgbClr val="FF007F"/>
        </a:solidFill>
      </dgm:spPr>
      <dgm:t>
        <a:bodyPr/>
        <a:lstStyle/>
        <a:p>
          <a:r>
            <a:rPr lang="en-IN" sz="1400"/>
            <a:t>4P s of New</a:t>
          </a:r>
          <a:r>
            <a:rPr lang="en-IN" sz="1400" baseline="0"/>
            <a:t> product </a:t>
          </a:r>
          <a:endParaRPr lang="en-IN" sz="1400"/>
        </a:p>
      </dgm:t>
    </dgm:pt>
    <dgm:pt modelId="{A19C2989-E008-4E28-B86C-305D3BFAE594}" type="parTrans" cxnId="{0B073148-FA2E-47EE-85B2-8E7D042E15D5}">
      <dgm:prSet/>
      <dgm:spPr/>
      <dgm:t>
        <a:bodyPr/>
        <a:lstStyle/>
        <a:p>
          <a:endParaRPr lang="en-IN" sz="1400"/>
        </a:p>
      </dgm:t>
    </dgm:pt>
    <dgm:pt modelId="{CA5A4439-5C35-44BD-B446-C931D4A09DB2}" type="sibTrans" cxnId="{0B073148-FA2E-47EE-85B2-8E7D042E15D5}">
      <dgm:prSet/>
      <dgm:spPr/>
      <dgm:t>
        <a:bodyPr/>
        <a:lstStyle/>
        <a:p>
          <a:endParaRPr lang="en-IN" sz="1400"/>
        </a:p>
      </dgm:t>
    </dgm:pt>
    <dgm:pt modelId="{D468DD3C-A437-4E68-AABD-0D711D8FA26A}">
      <dgm:prSet phldrT="[Text]" custT="1"/>
      <dgm:spPr>
        <a:solidFill>
          <a:srgbClr val="FF007F"/>
        </a:solidFill>
      </dgm:spPr>
      <dgm:t>
        <a:bodyPr/>
        <a:lstStyle/>
        <a:p>
          <a:r>
            <a:rPr lang="en-IN" sz="1400"/>
            <a:t>Existing product innovation</a:t>
          </a:r>
        </a:p>
      </dgm:t>
    </dgm:pt>
    <dgm:pt modelId="{5D644B29-E630-4196-A84A-754F72D12EF0}" type="parTrans" cxnId="{26DA3399-96AD-42E7-8731-45D6D6B4EC04}">
      <dgm:prSet/>
      <dgm:spPr/>
      <dgm:t>
        <a:bodyPr/>
        <a:lstStyle/>
        <a:p>
          <a:endParaRPr lang="en-IN" sz="1400"/>
        </a:p>
      </dgm:t>
    </dgm:pt>
    <dgm:pt modelId="{D848B99B-10EA-48BE-A6C7-D2D031F0B032}" type="sibTrans" cxnId="{26DA3399-96AD-42E7-8731-45D6D6B4EC04}">
      <dgm:prSet/>
      <dgm:spPr/>
      <dgm:t>
        <a:bodyPr/>
        <a:lstStyle/>
        <a:p>
          <a:endParaRPr lang="en-IN" sz="1400"/>
        </a:p>
      </dgm:t>
    </dgm:pt>
    <dgm:pt modelId="{F43BC06A-A88A-4449-B835-AF73F2F7CDE4}">
      <dgm:prSet phldrT="[Text]" custT="1"/>
      <dgm:spPr>
        <a:solidFill>
          <a:srgbClr val="FF007F"/>
        </a:solidFill>
      </dgm:spPr>
      <dgm:t>
        <a:bodyPr/>
        <a:lstStyle/>
        <a:p>
          <a:r>
            <a:rPr lang="en-US" sz="1400"/>
            <a:t>Financials</a:t>
          </a:r>
          <a:endParaRPr lang="en-IN" sz="1400"/>
        </a:p>
      </dgm:t>
    </dgm:pt>
    <dgm:pt modelId="{A3A5B5D4-8CEF-4F4A-AA3D-4A9CE994D543}" type="parTrans" cxnId="{C7463C56-B7F3-455A-884B-4DCBDD75E4CC}">
      <dgm:prSet/>
      <dgm:spPr/>
      <dgm:t>
        <a:bodyPr/>
        <a:lstStyle/>
        <a:p>
          <a:endParaRPr lang="en-IN" sz="1400"/>
        </a:p>
      </dgm:t>
    </dgm:pt>
    <dgm:pt modelId="{0A55D7D0-1F6F-4F39-A523-C45B12904D21}" type="sibTrans" cxnId="{C7463C56-B7F3-455A-884B-4DCBDD75E4CC}">
      <dgm:prSet/>
      <dgm:spPr/>
      <dgm:t>
        <a:bodyPr/>
        <a:lstStyle/>
        <a:p>
          <a:endParaRPr lang="en-IN" sz="1400"/>
        </a:p>
      </dgm:t>
    </dgm:pt>
    <dgm:pt modelId="{A1707D55-663C-483A-BEAC-8053AE523A4D}" type="pres">
      <dgm:prSet presAssocID="{900BA284-CCF6-4D1E-B248-990774D85297}" presName="Name0" presStyleCnt="0">
        <dgm:presLayoutVars>
          <dgm:dir/>
          <dgm:animLvl val="lvl"/>
          <dgm:resizeHandles val="exact"/>
        </dgm:presLayoutVars>
      </dgm:prSet>
      <dgm:spPr/>
    </dgm:pt>
    <dgm:pt modelId="{BECF972B-388C-4749-9878-E80FA1602A14}" type="pres">
      <dgm:prSet presAssocID="{ECE2D568-C6E8-4D10-B318-E61946F9308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DA38CE0-DCF1-4D18-9506-B3A3C2441CB0}" type="pres">
      <dgm:prSet presAssocID="{15A88508-516F-4F78-9940-38868E4FF78B}" presName="parTxOnlySpace" presStyleCnt="0"/>
      <dgm:spPr/>
    </dgm:pt>
    <dgm:pt modelId="{236F008E-B6D6-4FF7-AAF8-EA2C23A7AA93}" type="pres">
      <dgm:prSet presAssocID="{7F74BF06-E7E9-41E3-B629-926B89C66C68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AA12856-64BC-40C3-9DB7-C0864E847E1D}" type="pres">
      <dgm:prSet presAssocID="{A9C43B5B-E572-48F7-A963-FC7D82267DF5}" presName="parTxOnlySpace" presStyleCnt="0"/>
      <dgm:spPr/>
    </dgm:pt>
    <dgm:pt modelId="{CE237FED-1EE4-4BA4-82BA-10232093FC79}" type="pres">
      <dgm:prSet presAssocID="{CECD3645-82D9-4C4B-B990-A5F6AAE15F2A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5918EC1D-9549-4CEC-9FE3-3BFF3E009CC6}" type="pres">
      <dgm:prSet presAssocID="{CA5A4439-5C35-44BD-B446-C931D4A09DB2}" presName="parTxOnlySpace" presStyleCnt="0"/>
      <dgm:spPr/>
    </dgm:pt>
    <dgm:pt modelId="{645ABAFA-6AC4-43EC-AE29-3D42260C06F2}" type="pres">
      <dgm:prSet presAssocID="{D468DD3C-A437-4E68-AABD-0D711D8FA26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AEFA3F3-2195-4421-B7BC-8804EA4F8B11}" type="pres">
      <dgm:prSet presAssocID="{D848B99B-10EA-48BE-A6C7-D2D031F0B032}" presName="parTxOnlySpace" presStyleCnt="0"/>
      <dgm:spPr/>
    </dgm:pt>
    <dgm:pt modelId="{08938561-16EF-4A07-B557-11AA53DA9FFE}" type="pres">
      <dgm:prSet presAssocID="{F43BC06A-A88A-4449-B835-AF73F2F7CDE4}" presName="parTxOnly" presStyleLbl="node1" presStyleIdx="4" presStyleCnt="5" custLinFactNeighborX="1125" custLinFactNeighborY="-162">
        <dgm:presLayoutVars>
          <dgm:chMax val="0"/>
          <dgm:chPref val="0"/>
          <dgm:bulletEnabled val="1"/>
        </dgm:presLayoutVars>
      </dgm:prSet>
      <dgm:spPr/>
    </dgm:pt>
  </dgm:ptLst>
  <dgm:cxnLst>
    <dgm:cxn modelId="{B975D20D-6947-424E-908B-52EBC22778E6}" type="presOf" srcId="{7F74BF06-E7E9-41E3-B629-926B89C66C68}" destId="{236F008E-B6D6-4FF7-AAF8-EA2C23A7AA93}" srcOrd="0" destOrd="0" presId="urn:microsoft.com/office/officeart/2005/8/layout/chevron1"/>
    <dgm:cxn modelId="{BFCEFC12-3A3E-46A0-A078-04EDE540B896}" type="presOf" srcId="{D468DD3C-A437-4E68-AABD-0D711D8FA26A}" destId="{645ABAFA-6AC4-43EC-AE29-3D42260C06F2}" srcOrd="0" destOrd="0" presId="urn:microsoft.com/office/officeart/2005/8/layout/chevron1"/>
    <dgm:cxn modelId="{EE5D6716-1E40-488F-AB31-A84BBFF390A5}" type="presOf" srcId="{ECE2D568-C6E8-4D10-B318-E61946F93082}" destId="{BECF972B-388C-4749-9878-E80FA1602A14}" srcOrd="0" destOrd="0" presId="urn:microsoft.com/office/officeart/2005/8/layout/chevron1"/>
    <dgm:cxn modelId="{7FF55E5B-8463-4552-989F-213640D9EC6E}" srcId="{900BA284-CCF6-4D1E-B248-990774D85297}" destId="{7F74BF06-E7E9-41E3-B629-926B89C66C68}" srcOrd="1" destOrd="0" parTransId="{4E9902EA-960E-4128-9E94-E95A44D2FC5D}" sibTransId="{A9C43B5B-E572-48F7-A963-FC7D82267DF5}"/>
    <dgm:cxn modelId="{0B073148-FA2E-47EE-85B2-8E7D042E15D5}" srcId="{900BA284-CCF6-4D1E-B248-990774D85297}" destId="{CECD3645-82D9-4C4B-B990-A5F6AAE15F2A}" srcOrd="2" destOrd="0" parTransId="{A19C2989-E008-4E28-B86C-305D3BFAE594}" sibTransId="{CA5A4439-5C35-44BD-B446-C931D4A09DB2}"/>
    <dgm:cxn modelId="{C7463C56-B7F3-455A-884B-4DCBDD75E4CC}" srcId="{900BA284-CCF6-4D1E-B248-990774D85297}" destId="{F43BC06A-A88A-4449-B835-AF73F2F7CDE4}" srcOrd="4" destOrd="0" parTransId="{A3A5B5D4-8CEF-4F4A-AA3D-4A9CE994D543}" sibTransId="{0A55D7D0-1F6F-4F39-A523-C45B12904D21}"/>
    <dgm:cxn modelId="{49695780-00F3-4C70-AB85-83DC68A86AFE}" type="presOf" srcId="{CECD3645-82D9-4C4B-B990-A5F6AAE15F2A}" destId="{CE237FED-1EE4-4BA4-82BA-10232093FC79}" srcOrd="0" destOrd="0" presId="urn:microsoft.com/office/officeart/2005/8/layout/chevron1"/>
    <dgm:cxn modelId="{26DA3399-96AD-42E7-8731-45D6D6B4EC04}" srcId="{900BA284-CCF6-4D1E-B248-990774D85297}" destId="{D468DD3C-A437-4E68-AABD-0D711D8FA26A}" srcOrd="3" destOrd="0" parTransId="{5D644B29-E630-4196-A84A-754F72D12EF0}" sibTransId="{D848B99B-10EA-48BE-A6C7-D2D031F0B032}"/>
    <dgm:cxn modelId="{9B1D2AD1-5FDE-414B-A1FB-3B905D569F72}" type="presOf" srcId="{F43BC06A-A88A-4449-B835-AF73F2F7CDE4}" destId="{08938561-16EF-4A07-B557-11AA53DA9FFE}" srcOrd="0" destOrd="0" presId="urn:microsoft.com/office/officeart/2005/8/layout/chevron1"/>
    <dgm:cxn modelId="{79D807DA-8F85-42B1-8119-BF0EDB099C99}" type="presOf" srcId="{900BA284-CCF6-4D1E-B248-990774D85297}" destId="{A1707D55-663C-483A-BEAC-8053AE523A4D}" srcOrd="0" destOrd="0" presId="urn:microsoft.com/office/officeart/2005/8/layout/chevron1"/>
    <dgm:cxn modelId="{418F8CFE-7862-4DAC-8C8A-673A1B306663}" srcId="{900BA284-CCF6-4D1E-B248-990774D85297}" destId="{ECE2D568-C6E8-4D10-B318-E61946F93082}" srcOrd="0" destOrd="0" parTransId="{F3C1A42E-C457-4F7D-8606-AE28D141FE77}" sibTransId="{15A88508-516F-4F78-9940-38868E4FF78B}"/>
    <dgm:cxn modelId="{97312C32-C331-4F6B-AAD4-7DA59577AD1E}" type="presParOf" srcId="{A1707D55-663C-483A-BEAC-8053AE523A4D}" destId="{BECF972B-388C-4749-9878-E80FA1602A14}" srcOrd="0" destOrd="0" presId="urn:microsoft.com/office/officeart/2005/8/layout/chevron1"/>
    <dgm:cxn modelId="{E4DF30C5-FB3B-4D00-9F96-E9D96F3CE91D}" type="presParOf" srcId="{A1707D55-663C-483A-BEAC-8053AE523A4D}" destId="{BDA38CE0-DCF1-4D18-9506-B3A3C2441CB0}" srcOrd="1" destOrd="0" presId="urn:microsoft.com/office/officeart/2005/8/layout/chevron1"/>
    <dgm:cxn modelId="{27E38DCC-2350-41DE-B690-EC2C6B108008}" type="presParOf" srcId="{A1707D55-663C-483A-BEAC-8053AE523A4D}" destId="{236F008E-B6D6-4FF7-AAF8-EA2C23A7AA93}" srcOrd="2" destOrd="0" presId="urn:microsoft.com/office/officeart/2005/8/layout/chevron1"/>
    <dgm:cxn modelId="{A69592BB-CAD4-4214-B0D5-967B0AF5C898}" type="presParOf" srcId="{A1707D55-663C-483A-BEAC-8053AE523A4D}" destId="{3AA12856-64BC-40C3-9DB7-C0864E847E1D}" srcOrd="3" destOrd="0" presId="urn:microsoft.com/office/officeart/2005/8/layout/chevron1"/>
    <dgm:cxn modelId="{91834588-E055-47F3-AC5B-B4AFE00E889D}" type="presParOf" srcId="{A1707D55-663C-483A-BEAC-8053AE523A4D}" destId="{CE237FED-1EE4-4BA4-82BA-10232093FC79}" srcOrd="4" destOrd="0" presId="urn:microsoft.com/office/officeart/2005/8/layout/chevron1"/>
    <dgm:cxn modelId="{57734B25-CB3C-4225-979C-D4E746FAAC06}" type="presParOf" srcId="{A1707D55-663C-483A-BEAC-8053AE523A4D}" destId="{5918EC1D-9549-4CEC-9FE3-3BFF3E009CC6}" srcOrd="5" destOrd="0" presId="urn:microsoft.com/office/officeart/2005/8/layout/chevron1"/>
    <dgm:cxn modelId="{C20C20F8-38FE-4BA8-9B31-7CC5C98A0C86}" type="presParOf" srcId="{A1707D55-663C-483A-BEAC-8053AE523A4D}" destId="{645ABAFA-6AC4-43EC-AE29-3D42260C06F2}" srcOrd="6" destOrd="0" presId="urn:microsoft.com/office/officeart/2005/8/layout/chevron1"/>
    <dgm:cxn modelId="{81756986-3AFF-4D19-8491-FE8081D09861}" type="presParOf" srcId="{A1707D55-663C-483A-BEAC-8053AE523A4D}" destId="{1AEFA3F3-2195-4421-B7BC-8804EA4F8B11}" srcOrd="7" destOrd="0" presId="urn:microsoft.com/office/officeart/2005/8/layout/chevron1"/>
    <dgm:cxn modelId="{F2A6E3B6-CE8D-4A71-AC1C-2756402F3D4F}" type="presParOf" srcId="{A1707D55-663C-483A-BEAC-8053AE523A4D}" destId="{08938561-16EF-4A07-B557-11AA53DA9FF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00BA284-CCF6-4D1E-B248-990774D8529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CE2D568-C6E8-4D10-B318-E61946F93082}">
      <dgm:prSet phldrT="[Text]" custT="1"/>
      <dgm:spPr>
        <a:solidFill>
          <a:srgbClr val="FF007F"/>
        </a:solidFill>
      </dgm:spPr>
      <dgm:t>
        <a:bodyPr/>
        <a:lstStyle/>
        <a:p>
          <a:r>
            <a:rPr lang="en-US" sz="1400" b="0" i="0">
              <a:solidFill>
                <a:schemeClr val="bg1"/>
              </a:solidFill>
            </a:rPr>
            <a:t>Problem &amp; social impact</a:t>
          </a:r>
          <a:endParaRPr lang="en-IN" sz="1400" b="0" i="0">
            <a:solidFill>
              <a:schemeClr val="bg1"/>
            </a:solidFill>
          </a:endParaRPr>
        </a:p>
      </dgm:t>
    </dgm:pt>
    <dgm:pt modelId="{F3C1A42E-C457-4F7D-8606-AE28D141FE77}" type="parTrans" cxnId="{418F8CFE-7862-4DAC-8C8A-673A1B306663}">
      <dgm:prSet/>
      <dgm:spPr/>
      <dgm:t>
        <a:bodyPr/>
        <a:lstStyle/>
        <a:p>
          <a:endParaRPr lang="en-IN" sz="1400"/>
        </a:p>
      </dgm:t>
    </dgm:pt>
    <dgm:pt modelId="{15A88508-516F-4F78-9940-38868E4FF78B}" type="sibTrans" cxnId="{418F8CFE-7862-4DAC-8C8A-673A1B306663}">
      <dgm:prSet/>
      <dgm:spPr/>
      <dgm:t>
        <a:bodyPr/>
        <a:lstStyle/>
        <a:p>
          <a:endParaRPr lang="en-IN" sz="1400"/>
        </a:p>
      </dgm:t>
    </dgm:pt>
    <dgm:pt modelId="{7F74BF06-E7E9-41E3-B629-926B89C66C68}">
      <dgm:prSet phldrT="[Text]" custT="1"/>
      <dgm:spPr>
        <a:solidFill>
          <a:srgbClr val="FF007F"/>
        </a:solidFill>
      </dgm:spPr>
      <dgm:t>
        <a:bodyPr/>
        <a:lstStyle/>
        <a:p>
          <a:r>
            <a:rPr lang="en-IN" sz="1400"/>
            <a:t>Consumer insights </a:t>
          </a:r>
        </a:p>
      </dgm:t>
    </dgm:pt>
    <dgm:pt modelId="{4E9902EA-960E-4128-9E94-E95A44D2FC5D}" type="parTrans" cxnId="{7FF55E5B-8463-4552-989F-213640D9EC6E}">
      <dgm:prSet/>
      <dgm:spPr/>
      <dgm:t>
        <a:bodyPr/>
        <a:lstStyle/>
        <a:p>
          <a:endParaRPr lang="en-IN" sz="1400"/>
        </a:p>
      </dgm:t>
    </dgm:pt>
    <dgm:pt modelId="{A9C43B5B-E572-48F7-A963-FC7D82267DF5}" type="sibTrans" cxnId="{7FF55E5B-8463-4552-989F-213640D9EC6E}">
      <dgm:prSet/>
      <dgm:spPr/>
      <dgm:t>
        <a:bodyPr/>
        <a:lstStyle/>
        <a:p>
          <a:endParaRPr lang="en-IN" sz="1400"/>
        </a:p>
      </dgm:t>
    </dgm:pt>
    <dgm:pt modelId="{CECD3645-82D9-4C4B-B990-A5F6AAE15F2A}">
      <dgm:prSet phldrT="[Text]" custT="1"/>
      <dgm:spPr>
        <a:solidFill>
          <a:srgbClr val="FF99FF"/>
        </a:solidFill>
      </dgm:spPr>
      <dgm:t>
        <a:bodyPr/>
        <a:lstStyle/>
        <a:p>
          <a:r>
            <a:rPr lang="en-IN" sz="1400" b="1" i="1">
              <a:solidFill>
                <a:schemeClr val="tx1"/>
              </a:solidFill>
            </a:rPr>
            <a:t>4P s of New</a:t>
          </a:r>
          <a:r>
            <a:rPr lang="en-IN" sz="1400" b="1" i="1" baseline="0">
              <a:solidFill>
                <a:schemeClr val="tx1"/>
              </a:solidFill>
            </a:rPr>
            <a:t> product </a:t>
          </a:r>
          <a:endParaRPr lang="en-IN" sz="1400" b="1" i="1">
            <a:solidFill>
              <a:schemeClr val="tx1"/>
            </a:solidFill>
          </a:endParaRPr>
        </a:p>
      </dgm:t>
    </dgm:pt>
    <dgm:pt modelId="{A19C2989-E008-4E28-B86C-305D3BFAE594}" type="parTrans" cxnId="{0B073148-FA2E-47EE-85B2-8E7D042E15D5}">
      <dgm:prSet/>
      <dgm:spPr/>
      <dgm:t>
        <a:bodyPr/>
        <a:lstStyle/>
        <a:p>
          <a:endParaRPr lang="en-IN" sz="1400"/>
        </a:p>
      </dgm:t>
    </dgm:pt>
    <dgm:pt modelId="{CA5A4439-5C35-44BD-B446-C931D4A09DB2}" type="sibTrans" cxnId="{0B073148-FA2E-47EE-85B2-8E7D042E15D5}">
      <dgm:prSet/>
      <dgm:spPr/>
      <dgm:t>
        <a:bodyPr/>
        <a:lstStyle/>
        <a:p>
          <a:endParaRPr lang="en-IN" sz="1400"/>
        </a:p>
      </dgm:t>
    </dgm:pt>
    <dgm:pt modelId="{D468DD3C-A437-4E68-AABD-0D711D8FA26A}">
      <dgm:prSet phldrT="[Text]" custT="1"/>
      <dgm:spPr>
        <a:solidFill>
          <a:srgbClr val="FF007F"/>
        </a:solidFill>
      </dgm:spPr>
      <dgm:t>
        <a:bodyPr/>
        <a:lstStyle/>
        <a:p>
          <a:r>
            <a:rPr lang="en-IN" sz="1400"/>
            <a:t>Existing product innovation</a:t>
          </a:r>
        </a:p>
      </dgm:t>
    </dgm:pt>
    <dgm:pt modelId="{5D644B29-E630-4196-A84A-754F72D12EF0}" type="parTrans" cxnId="{26DA3399-96AD-42E7-8731-45D6D6B4EC04}">
      <dgm:prSet/>
      <dgm:spPr/>
      <dgm:t>
        <a:bodyPr/>
        <a:lstStyle/>
        <a:p>
          <a:endParaRPr lang="en-IN" sz="1400"/>
        </a:p>
      </dgm:t>
    </dgm:pt>
    <dgm:pt modelId="{D848B99B-10EA-48BE-A6C7-D2D031F0B032}" type="sibTrans" cxnId="{26DA3399-96AD-42E7-8731-45D6D6B4EC04}">
      <dgm:prSet/>
      <dgm:spPr/>
      <dgm:t>
        <a:bodyPr/>
        <a:lstStyle/>
        <a:p>
          <a:endParaRPr lang="en-IN" sz="1400"/>
        </a:p>
      </dgm:t>
    </dgm:pt>
    <dgm:pt modelId="{F43BC06A-A88A-4449-B835-AF73F2F7CDE4}">
      <dgm:prSet phldrT="[Text]" custT="1"/>
      <dgm:spPr>
        <a:solidFill>
          <a:srgbClr val="FF007F"/>
        </a:solidFill>
      </dgm:spPr>
      <dgm:t>
        <a:bodyPr/>
        <a:lstStyle/>
        <a:p>
          <a:r>
            <a:rPr lang="en-US" sz="1400"/>
            <a:t>Financials</a:t>
          </a:r>
          <a:endParaRPr lang="en-IN" sz="1400"/>
        </a:p>
      </dgm:t>
    </dgm:pt>
    <dgm:pt modelId="{A3A5B5D4-8CEF-4F4A-AA3D-4A9CE994D543}" type="parTrans" cxnId="{C7463C56-B7F3-455A-884B-4DCBDD75E4CC}">
      <dgm:prSet/>
      <dgm:spPr/>
      <dgm:t>
        <a:bodyPr/>
        <a:lstStyle/>
        <a:p>
          <a:endParaRPr lang="en-IN" sz="1400"/>
        </a:p>
      </dgm:t>
    </dgm:pt>
    <dgm:pt modelId="{0A55D7D0-1F6F-4F39-A523-C45B12904D21}" type="sibTrans" cxnId="{C7463C56-B7F3-455A-884B-4DCBDD75E4CC}">
      <dgm:prSet/>
      <dgm:spPr/>
      <dgm:t>
        <a:bodyPr/>
        <a:lstStyle/>
        <a:p>
          <a:endParaRPr lang="en-IN" sz="1400"/>
        </a:p>
      </dgm:t>
    </dgm:pt>
    <dgm:pt modelId="{A1707D55-663C-483A-BEAC-8053AE523A4D}" type="pres">
      <dgm:prSet presAssocID="{900BA284-CCF6-4D1E-B248-990774D85297}" presName="Name0" presStyleCnt="0">
        <dgm:presLayoutVars>
          <dgm:dir/>
          <dgm:animLvl val="lvl"/>
          <dgm:resizeHandles val="exact"/>
        </dgm:presLayoutVars>
      </dgm:prSet>
      <dgm:spPr/>
    </dgm:pt>
    <dgm:pt modelId="{BECF972B-388C-4749-9878-E80FA1602A14}" type="pres">
      <dgm:prSet presAssocID="{ECE2D568-C6E8-4D10-B318-E61946F9308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DA38CE0-DCF1-4D18-9506-B3A3C2441CB0}" type="pres">
      <dgm:prSet presAssocID="{15A88508-516F-4F78-9940-38868E4FF78B}" presName="parTxOnlySpace" presStyleCnt="0"/>
      <dgm:spPr/>
    </dgm:pt>
    <dgm:pt modelId="{236F008E-B6D6-4FF7-AAF8-EA2C23A7AA93}" type="pres">
      <dgm:prSet presAssocID="{7F74BF06-E7E9-41E3-B629-926B89C66C68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AA12856-64BC-40C3-9DB7-C0864E847E1D}" type="pres">
      <dgm:prSet presAssocID="{A9C43B5B-E572-48F7-A963-FC7D82267DF5}" presName="parTxOnlySpace" presStyleCnt="0"/>
      <dgm:spPr/>
    </dgm:pt>
    <dgm:pt modelId="{CE237FED-1EE4-4BA4-82BA-10232093FC79}" type="pres">
      <dgm:prSet presAssocID="{CECD3645-82D9-4C4B-B990-A5F6AAE15F2A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5918EC1D-9549-4CEC-9FE3-3BFF3E009CC6}" type="pres">
      <dgm:prSet presAssocID="{CA5A4439-5C35-44BD-B446-C931D4A09DB2}" presName="parTxOnlySpace" presStyleCnt="0"/>
      <dgm:spPr/>
    </dgm:pt>
    <dgm:pt modelId="{645ABAFA-6AC4-43EC-AE29-3D42260C06F2}" type="pres">
      <dgm:prSet presAssocID="{D468DD3C-A437-4E68-AABD-0D711D8FA26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AEFA3F3-2195-4421-B7BC-8804EA4F8B11}" type="pres">
      <dgm:prSet presAssocID="{D848B99B-10EA-48BE-A6C7-D2D031F0B032}" presName="parTxOnlySpace" presStyleCnt="0"/>
      <dgm:spPr/>
    </dgm:pt>
    <dgm:pt modelId="{08938561-16EF-4A07-B557-11AA53DA9FFE}" type="pres">
      <dgm:prSet presAssocID="{F43BC06A-A88A-4449-B835-AF73F2F7CDE4}" presName="parTxOnly" presStyleLbl="node1" presStyleIdx="4" presStyleCnt="5" custLinFactNeighborX="1125" custLinFactNeighborY="-162">
        <dgm:presLayoutVars>
          <dgm:chMax val="0"/>
          <dgm:chPref val="0"/>
          <dgm:bulletEnabled val="1"/>
        </dgm:presLayoutVars>
      </dgm:prSet>
      <dgm:spPr/>
    </dgm:pt>
  </dgm:ptLst>
  <dgm:cxnLst>
    <dgm:cxn modelId="{B975D20D-6947-424E-908B-52EBC22778E6}" type="presOf" srcId="{7F74BF06-E7E9-41E3-B629-926B89C66C68}" destId="{236F008E-B6D6-4FF7-AAF8-EA2C23A7AA93}" srcOrd="0" destOrd="0" presId="urn:microsoft.com/office/officeart/2005/8/layout/chevron1"/>
    <dgm:cxn modelId="{BFCEFC12-3A3E-46A0-A078-04EDE540B896}" type="presOf" srcId="{D468DD3C-A437-4E68-AABD-0D711D8FA26A}" destId="{645ABAFA-6AC4-43EC-AE29-3D42260C06F2}" srcOrd="0" destOrd="0" presId="urn:microsoft.com/office/officeart/2005/8/layout/chevron1"/>
    <dgm:cxn modelId="{EE5D6716-1E40-488F-AB31-A84BBFF390A5}" type="presOf" srcId="{ECE2D568-C6E8-4D10-B318-E61946F93082}" destId="{BECF972B-388C-4749-9878-E80FA1602A14}" srcOrd="0" destOrd="0" presId="urn:microsoft.com/office/officeart/2005/8/layout/chevron1"/>
    <dgm:cxn modelId="{7FF55E5B-8463-4552-989F-213640D9EC6E}" srcId="{900BA284-CCF6-4D1E-B248-990774D85297}" destId="{7F74BF06-E7E9-41E3-B629-926B89C66C68}" srcOrd="1" destOrd="0" parTransId="{4E9902EA-960E-4128-9E94-E95A44D2FC5D}" sibTransId="{A9C43B5B-E572-48F7-A963-FC7D82267DF5}"/>
    <dgm:cxn modelId="{0B073148-FA2E-47EE-85B2-8E7D042E15D5}" srcId="{900BA284-CCF6-4D1E-B248-990774D85297}" destId="{CECD3645-82D9-4C4B-B990-A5F6AAE15F2A}" srcOrd="2" destOrd="0" parTransId="{A19C2989-E008-4E28-B86C-305D3BFAE594}" sibTransId="{CA5A4439-5C35-44BD-B446-C931D4A09DB2}"/>
    <dgm:cxn modelId="{C7463C56-B7F3-455A-884B-4DCBDD75E4CC}" srcId="{900BA284-CCF6-4D1E-B248-990774D85297}" destId="{F43BC06A-A88A-4449-B835-AF73F2F7CDE4}" srcOrd="4" destOrd="0" parTransId="{A3A5B5D4-8CEF-4F4A-AA3D-4A9CE994D543}" sibTransId="{0A55D7D0-1F6F-4F39-A523-C45B12904D21}"/>
    <dgm:cxn modelId="{49695780-00F3-4C70-AB85-83DC68A86AFE}" type="presOf" srcId="{CECD3645-82D9-4C4B-B990-A5F6AAE15F2A}" destId="{CE237FED-1EE4-4BA4-82BA-10232093FC79}" srcOrd="0" destOrd="0" presId="urn:microsoft.com/office/officeart/2005/8/layout/chevron1"/>
    <dgm:cxn modelId="{26DA3399-96AD-42E7-8731-45D6D6B4EC04}" srcId="{900BA284-CCF6-4D1E-B248-990774D85297}" destId="{D468DD3C-A437-4E68-AABD-0D711D8FA26A}" srcOrd="3" destOrd="0" parTransId="{5D644B29-E630-4196-A84A-754F72D12EF0}" sibTransId="{D848B99B-10EA-48BE-A6C7-D2D031F0B032}"/>
    <dgm:cxn modelId="{9B1D2AD1-5FDE-414B-A1FB-3B905D569F72}" type="presOf" srcId="{F43BC06A-A88A-4449-B835-AF73F2F7CDE4}" destId="{08938561-16EF-4A07-B557-11AA53DA9FFE}" srcOrd="0" destOrd="0" presId="urn:microsoft.com/office/officeart/2005/8/layout/chevron1"/>
    <dgm:cxn modelId="{79D807DA-8F85-42B1-8119-BF0EDB099C99}" type="presOf" srcId="{900BA284-CCF6-4D1E-B248-990774D85297}" destId="{A1707D55-663C-483A-BEAC-8053AE523A4D}" srcOrd="0" destOrd="0" presId="urn:microsoft.com/office/officeart/2005/8/layout/chevron1"/>
    <dgm:cxn modelId="{418F8CFE-7862-4DAC-8C8A-673A1B306663}" srcId="{900BA284-CCF6-4D1E-B248-990774D85297}" destId="{ECE2D568-C6E8-4D10-B318-E61946F93082}" srcOrd="0" destOrd="0" parTransId="{F3C1A42E-C457-4F7D-8606-AE28D141FE77}" sibTransId="{15A88508-516F-4F78-9940-38868E4FF78B}"/>
    <dgm:cxn modelId="{97312C32-C331-4F6B-AAD4-7DA59577AD1E}" type="presParOf" srcId="{A1707D55-663C-483A-BEAC-8053AE523A4D}" destId="{BECF972B-388C-4749-9878-E80FA1602A14}" srcOrd="0" destOrd="0" presId="urn:microsoft.com/office/officeart/2005/8/layout/chevron1"/>
    <dgm:cxn modelId="{E4DF30C5-FB3B-4D00-9F96-E9D96F3CE91D}" type="presParOf" srcId="{A1707D55-663C-483A-BEAC-8053AE523A4D}" destId="{BDA38CE0-DCF1-4D18-9506-B3A3C2441CB0}" srcOrd="1" destOrd="0" presId="urn:microsoft.com/office/officeart/2005/8/layout/chevron1"/>
    <dgm:cxn modelId="{27E38DCC-2350-41DE-B690-EC2C6B108008}" type="presParOf" srcId="{A1707D55-663C-483A-BEAC-8053AE523A4D}" destId="{236F008E-B6D6-4FF7-AAF8-EA2C23A7AA93}" srcOrd="2" destOrd="0" presId="urn:microsoft.com/office/officeart/2005/8/layout/chevron1"/>
    <dgm:cxn modelId="{A69592BB-CAD4-4214-B0D5-967B0AF5C898}" type="presParOf" srcId="{A1707D55-663C-483A-BEAC-8053AE523A4D}" destId="{3AA12856-64BC-40C3-9DB7-C0864E847E1D}" srcOrd="3" destOrd="0" presId="urn:microsoft.com/office/officeart/2005/8/layout/chevron1"/>
    <dgm:cxn modelId="{91834588-E055-47F3-AC5B-B4AFE00E889D}" type="presParOf" srcId="{A1707D55-663C-483A-BEAC-8053AE523A4D}" destId="{CE237FED-1EE4-4BA4-82BA-10232093FC79}" srcOrd="4" destOrd="0" presId="urn:microsoft.com/office/officeart/2005/8/layout/chevron1"/>
    <dgm:cxn modelId="{57734B25-CB3C-4225-979C-D4E746FAAC06}" type="presParOf" srcId="{A1707D55-663C-483A-BEAC-8053AE523A4D}" destId="{5918EC1D-9549-4CEC-9FE3-3BFF3E009CC6}" srcOrd="5" destOrd="0" presId="urn:microsoft.com/office/officeart/2005/8/layout/chevron1"/>
    <dgm:cxn modelId="{C20C20F8-38FE-4BA8-9B31-7CC5C98A0C86}" type="presParOf" srcId="{A1707D55-663C-483A-BEAC-8053AE523A4D}" destId="{645ABAFA-6AC4-43EC-AE29-3D42260C06F2}" srcOrd="6" destOrd="0" presId="urn:microsoft.com/office/officeart/2005/8/layout/chevron1"/>
    <dgm:cxn modelId="{81756986-3AFF-4D19-8491-FE8081D09861}" type="presParOf" srcId="{A1707D55-663C-483A-BEAC-8053AE523A4D}" destId="{1AEFA3F3-2195-4421-B7BC-8804EA4F8B11}" srcOrd="7" destOrd="0" presId="urn:microsoft.com/office/officeart/2005/8/layout/chevron1"/>
    <dgm:cxn modelId="{F2A6E3B6-CE8D-4A71-AC1C-2756402F3D4F}" type="presParOf" srcId="{A1707D55-663C-483A-BEAC-8053AE523A4D}" destId="{08938561-16EF-4A07-B557-11AA53DA9FF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00BA284-CCF6-4D1E-B248-990774D8529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CE2D568-C6E8-4D10-B318-E61946F93082}">
      <dgm:prSet phldrT="[Text]" custT="1"/>
      <dgm:spPr>
        <a:solidFill>
          <a:srgbClr val="FF007F"/>
        </a:solidFill>
      </dgm:spPr>
      <dgm:t>
        <a:bodyPr/>
        <a:lstStyle/>
        <a:p>
          <a:r>
            <a:rPr lang="en-US" sz="1400" b="0" i="0">
              <a:solidFill>
                <a:schemeClr val="bg1"/>
              </a:solidFill>
            </a:rPr>
            <a:t>Problem &amp; social impact</a:t>
          </a:r>
          <a:endParaRPr lang="en-IN" sz="1400" b="0" i="0">
            <a:solidFill>
              <a:schemeClr val="bg1"/>
            </a:solidFill>
          </a:endParaRPr>
        </a:p>
      </dgm:t>
    </dgm:pt>
    <dgm:pt modelId="{F3C1A42E-C457-4F7D-8606-AE28D141FE77}" type="parTrans" cxnId="{418F8CFE-7862-4DAC-8C8A-673A1B306663}">
      <dgm:prSet/>
      <dgm:spPr/>
      <dgm:t>
        <a:bodyPr/>
        <a:lstStyle/>
        <a:p>
          <a:endParaRPr lang="en-IN" sz="1400"/>
        </a:p>
      </dgm:t>
    </dgm:pt>
    <dgm:pt modelId="{15A88508-516F-4F78-9940-38868E4FF78B}" type="sibTrans" cxnId="{418F8CFE-7862-4DAC-8C8A-673A1B306663}">
      <dgm:prSet/>
      <dgm:spPr/>
      <dgm:t>
        <a:bodyPr/>
        <a:lstStyle/>
        <a:p>
          <a:endParaRPr lang="en-IN" sz="1400"/>
        </a:p>
      </dgm:t>
    </dgm:pt>
    <dgm:pt modelId="{7F74BF06-E7E9-41E3-B629-926B89C66C68}">
      <dgm:prSet phldrT="[Text]" custT="1"/>
      <dgm:spPr>
        <a:solidFill>
          <a:srgbClr val="FF007F"/>
        </a:solidFill>
      </dgm:spPr>
      <dgm:t>
        <a:bodyPr/>
        <a:lstStyle/>
        <a:p>
          <a:r>
            <a:rPr lang="en-IN" sz="1400"/>
            <a:t>Consumer insights </a:t>
          </a:r>
        </a:p>
      </dgm:t>
    </dgm:pt>
    <dgm:pt modelId="{4E9902EA-960E-4128-9E94-E95A44D2FC5D}" type="parTrans" cxnId="{7FF55E5B-8463-4552-989F-213640D9EC6E}">
      <dgm:prSet/>
      <dgm:spPr/>
      <dgm:t>
        <a:bodyPr/>
        <a:lstStyle/>
        <a:p>
          <a:endParaRPr lang="en-IN" sz="1400"/>
        </a:p>
      </dgm:t>
    </dgm:pt>
    <dgm:pt modelId="{A9C43B5B-E572-48F7-A963-FC7D82267DF5}" type="sibTrans" cxnId="{7FF55E5B-8463-4552-989F-213640D9EC6E}">
      <dgm:prSet/>
      <dgm:spPr/>
      <dgm:t>
        <a:bodyPr/>
        <a:lstStyle/>
        <a:p>
          <a:endParaRPr lang="en-IN" sz="1400"/>
        </a:p>
      </dgm:t>
    </dgm:pt>
    <dgm:pt modelId="{CECD3645-82D9-4C4B-B990-A5F6AAE15F2A}">
      <dgm:prSet phldrT="[Text]" custT="1"/>
      <dgm:spPr>
        <a:solidFill>
          <a:srgbClr val="FF007F"/>
        </a:solidFill>
      </dgm:spPr>
      <dgm:t>
        <a:bodyPr/>
        <a:lstStyle/>
        <a:p>
          <a:r>
            <a:rPr lang="en-IN" sz="1400"/>
            <a:t>4P s of New</a:t>
          </a:r>
          <a:r>
            <a:rPr lang="en-IN" sz="1400" baseline="0"/>
            <a:t> product </a:t>
          </a:r>
          <a:endParaRPr lang="en-IN" sz="1400"/>
        </a:p>
      </dgm:t>
    </dgm:pt>
    <dgm:pt modelId="{A19C2989-E008-4E28-B86C-305D3BFAE594}" type="parTrans" cxnId="{0B073148-FA2E-47EE-85B2-8E7D042E15D5}">
      <dgm:prSet/>
      <dgm:spPr/>
      <dgm:t>
        <a:bodyPr/>
        <a:lstStyle/>
        <a:p>
          <a:endParaRPr lang="en-IN" sz="1400"/>
        </a:p>
      </dgm:t>
    </dgm:pt>
    <dgm:pt modelId="{CA5A4439-5C35-44BD-B446-C931D4A09DB2}" type="sibTrans" cxnId="{0B073148-FA2E-47EE-85B2-8E7D042E15D5}">
      <dgm:prSet/>
      <dgm:spPr/>
      <dgm:t>
        <a:bodyPr/>
        <a:lstStyle/>
        <a:p>
          <a:endParaRPr lang="en-IN" sz="1400"/>
        </a:p>
      </dgm:t>
    </dgm:pt>
    <dgm:pt modelId="{D468DD3C-A437-4E68-AABD-0D711D8FA26A}">
      <dgm:prSet phldrT="[Text]" custT="1"/>
      <dgm:spPr>
        <a:solidFill>
          <a:srgbClr val="FF99FF"/>
        </a:solidFill>
      </dgm:spPr>
      <dgm:t>
        <a:bodyPr/>
        <a:lstStyle/>
        <a:p>
          <a:r>
            <a:rPr lang="en-IN" sz="1400" b="1" i="1" dirty="0">
              <a:solidFill>
                <a:schemeClr val="tx1"/>
              </a:solidFill>
            </a:rPr>
            <a:t>Existing product innovation</a:t>
          </a:r>
        </a:p>
      </dgm:t>
    </dgm:pt>
    <dgm:pt modelId="{5D644B29-E630-4196-A84A-754F72D12EF0}" type="parTrans" cxnId="{26DA3399-96AD-42E7-8731-45D6D6B4EC04}">
      <dgm:prSet/>
      <dgm:spPr/>
      <dgm:t>
        <a:bodyPr/>
        <a:lstStyle/>
        <a:p>
          <a:endParaRPr lang="en-IN" sz="1400"/>
        </a:p>
      </dgm:t>
    </dgm:pt>
    <dgm:pt modelId="{D848B99B-10EA-48BE-A6C7-D2D031F0B032}" type="sibTrans" cxnId="{26DA3399-96AD-42E7-8731-45D6D6B4EC04}">
      <dgm:prSet/>
      <dgm:spPr/>
      <dgm:t>
        <a:bodyPr/>
        <a:lstStyle/>
        <a:p>
          <a:endParaRPr lang="en-IN" sz="1400"/>
        </a:p>
      </dgm:t>
    </dgm:pt>
    <dgm:pt modelId="{F43BC06A-A88A-4449-B835-AF73F2F7CDE4}">
      <dgm:prSet phldrT="[Text]" custT="1"/>
      <dgm:spPr>
        <a:solidFill>
          <a:srgbClr val="FF007F"/>
        </a:solidFill>
      </dgm:spPr>
      <dgm:t>
        <a:bodyPr/>
        <a:lstStyle/>
        <a:p>
          <a:r>
            <a:rPr lang="en-US" sz="1400" b="0" i="0" dirty="0">
              <a:solidFill>
                <a:schemeClr val="bg1"/>
              </a:solidFill>
            </a:rPr>
            <a:t>Financials</a:t>
          </a:r>
          <a:endParaRPr lang="en-IN" sz="1400" b="0" i="0" dirty="0">
            <a:solidFill>
              <a:schemeClr val="bg1"/>
            </a:solidFill>
          </a:endParaRPr>
        </a:p>
      </dgm:t>
    </dgm:pt>
    <dgm:pt modelId="{A3A5B5D4-8CEF-4F4A-AA3D-4A9CE994D543}" type="parTrans" cxnId="{C7463C56-B7F3-455A-884B-4DCBDD75E4CC}">
      <dgm:prSet/>
      <dgm:spPr/>
      <dgm:t>
        <a:bodyPr/>
        <a:lstStyle/>
        <a:p>
          <a:endParaRPr lang="en-IN" sz="1400"/>
        </a:p>
      </dgm:t>
    </dgm:pt>
    <dgm:pt modelId="{0A55D7D0-1F6F-4F39-A523-C45B12904D21}" type="sibTrans" cxnId="{C7463C56-B7F3-455A-884B-4DCBDD75E4CC}">
      <dgm:prSet/>
      <dgm:spPr/>
      <dgm:t>
        <a:bodyPr/>
        <a:lstStyle/>
        <a:p>
          <a:endParaRPr lang="en-IN" sz="1400"/>
        </a:p>
      </dgm:t>
    </dgm:pt>
    <dgm:pt modelId="{A1707D55-663C-483A-BEAC-8053AE523A4D}" type="pres">
      <dgm:prSet presAssocID="{900BA284-CCF6-4D1E-B248-990774D85297}" presName="Name0" presStyleCnt="0">
        <dgm:presLayoutVars>
          <dgm:dir/>
          <dgm:animLvl val="lvl"/>
          <dgm:resizeHandles val="exact"/>
        </dgm:presLayoutVars>
      </dgm:prSet>
      <dgm:spPr/>
    </dgm:pt>
    <dgm:pt modelId="{BECF972B-388C-4749-9878-E80FA1602A14}" type="pres">
      <dgm:prSet presAssocID="{ECE2D568-C6E8-4D10-B318-E61946F9308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DA38CE0-DCF1-4D18-9506-B3A3C2441CB0}" type="pres">
      <dgm:prSet presAssocID="{15A88508-516F-4F78-9940-38868E4FF78B}" presName="parTxOnlySpace" presStyleCnt="0"/>
      <dgm:spPr/>
    </dgm:pt>
    <dgm:pt modelId="{236F008E-B6D6-4FF7-AAF8-EA2C23A7AA93}" type="pres">
      <dgm:prSet presAssocID="{7F74BF06-E7E9-41E3-B629-926B89C66C68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AA12856-64BC-40C3-9DB7-C0864E847E1D}" type="pres">
      <dgm:prSet presAssocID="{A9C43B5B-E572-48F7-A963-FC7D82267DF5}" presName="parTxOnlySpace" presStyleCnt="0"/>
      <dgm:spPr/>
    </dgm:pt>
    <dgm:pt modelId="{CE237FED-1EE4-4BA4-82BA-10232093FC79}" type="pres">
      <dgm:prSet presAssocID="{CECD3645-82D9-4C4B-B990-A5F6AAE15F2A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5918EC1D-9549-4CEC-9FE3-3BFF3E009CC6}" type="pres">
      <dgm:prSet presAssocID="{CA5A4439-5C35-44BD-B446-C931D4A09DB2}" presName="parTxOnlySpace" presStyleCnt="0"/>
      <dgm:spPr/>
    </dgm:pt>
    <dgm:pt modelId="{645ABAFA-6AC4-43EC-AE29-3D42260C06F2}" type="pres">
      <dgm:prSet presAssocID="{D468DD3C-A437-4E68-AABD-0D711D8FA26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AEFA3F3-2195-4421-B7BC-8804EA4F8B11}" type="pres">
      <dgm:prSet presAssocID="{D848B99B-10EA-48BE-A6C7-D2D031F0B032}" presName="parTxOnlySpace" presStyleCnt="0"/>
      <dgm:spPr/>
    </dgm:pt>
    <dgm:pt modelId="{08938561-16EF-4A07-B557-11AA53DA9FFE}" type="pres">
      <dgm:prSet presAssocID="{F43BC06A-A88A-4449-B835-AF73F2F7CDE4}" presName="parTxOnly" presStyleLbl="node1" presStyleIdx="4" presStyleCnt="5" custLinFactNeighborX="1125" custLinFactNeighborY="-162">
        <dgm:presLayoutVars>
          <dgm:chMax val="0"/>
          <dgm:chPref val="0"/>
          <dgm:bulletEnabled val="1"/>
        </dgm:presLayoutVars>
      </dgm:prSet>
      <dgm:spPr/>
    </dgm:pt>
  </dgm:ptLst>
  <dgm:cxnLst>
    <dgm:cxn modelId="{B975D20D-6947-424E-908B-52EBC22778E6}" type="presOf" srcId="{7F74BF06-E7E9-41E3-B629-926B89C66C68}" destId="{236F008E-B6D6-4FF7-AAF8-EA2C23A7AA93}" srcOrd="0" destOrd="0" presId="urn:microsoft.com/office/officeart/2005/8/layout/chevron1"/>
    <dgm:cxn modelId="{BFCEFC12-3A3E-46A0-A078-04EDE540B896}" type="presOf" srcId="{D468DD3C-A437-4E68-AABD-0D711D8FA26A}" destId="{645ABAFA-6AC4-43EC-AE29-3D42260C06F2}" srcOrd="0" destOrd="0" presId="urn:microsoft.com/office/officeart/2005/8/layout/chevron1"/>
    <dgm:cxn modelId="{EE5D6716-1E40-488F-AB31-A84BBFF390A5}" type="presOf" srcId="{ECE2D568-C6E8-4D10-B318-E61946F93082}" destId="{BECF972B-388C-4749-9878-E80FA1602A14}" srcOrd="0" destOrd="0" presId="urn:microsoft.com/office/officeart/2005/8/layout/chevron1"/>
    <dgm:cxn modelId="{7FF55E5B-8463-4552-989F-213640D9EC6E}" srcId="{900BA284-CCF6-4D1E-B248-990774D85297}" destId="{7F74BF06-E7E9-41E3-B629-926B89C66C68}" srcOrd="1" destOrd="0" parTransId="{4E9902EA-960E-4128-9E94-E95A44D2FC5D}" sibTransId="{A9C43B5B-E572-48F7-A963-FC7D82267DF5}"/>
    <dgm:cxn modelId="{0B073148-FA2E-47EE-85B2-8E7D042E15D5}" srcId="{900BA284-CCF6-4D1E-B248-990774D85297}" destId="{CECD3645-82D9-4C4B-B990-A5F6AAE15F2A}" srcOrd="2" destOrd="0" parTransId="{A19C2989-E008-4E28-B86C-305D3BFAE594}" sibTransId="{CA5A4439-5C35-44BD-B446-C931D4A09DB2}"/>
    <dgm:cxn modelId="{C7463C56-B7F3-455A-884B-4DCBDD75E4CC}" srcId="{900BA284-CCF6-4D1E-B248-990774D85297}" destId="{F43BC06A-A88A-4449-B835-AF73F2F7CDE4}" srcOrd="4" destOrd="0" parTransId="{A3A5B5D4-8CEF-4F4A-AA3D-4A9CE994D543}" sibTransId="{0A55D7D0-1F6F-4F39-A523-C45B12904D21}"/>
    <dgm:cxn modelId="{49695780-00F3-4C70-AB85-83DC68A86AFE}" type="presOf" srcId="{CECD3645-82D9-4C4B-B990-A5F6AAE15F2A}" destId="{CE237FED-1EE4-4BA4-82BA-10232093FC79}" srcOrd="0" destOrd="0" presId="urn:microsoft.com/office/officeart/2005/8/layout/chevron1"/>
    <dgm:cxn modelId="{26DA3399-96AD-42E7-8731-45D6D6B4EC04}" srcId="{900BA284-CCF6-4D1E-B248-990774D85297}" destId="{D468DD3C-A437-4E68-AABD-0D711D8FA26A}" srcOrd="3" destOrd="0" parTransId="{5D644B29-E630-4196-A84A-754F72D12EF0}" sibTransId="{D848B99B-10EA-48BE-A6C7-D2D031F0B032}"/>
    <dgm:cxn modelId="{9B1D2AD1-5FDE-414B-A1FB-3B905D569F72}" type="presOf" srcId="{F43BC06A-A88A-4449-B835-AF73F2F7CDE4}" destId="{08938561-16EF-4A07-B557-11AA53DA9FFE}" srcOrd="0" destOrd="0" presId="urn:microsoft.com/office/officeart/2005/8/layout/chevron1"/>
    <dgm:cxn modelId="{79D807DA-8F85-42B1-8119-BF0EDB099C99}" type="presOf" srcId="{900BA284-CCF6-4D1E-B248-990774D85297}" destId="{A1707D55-663C-483A-BEAC-8053AE523A4D}" srcOrd="0" destOrd="0" presId="urn:microsoft.com/office/officeart/2005/8/layout/chevron1"/>
    <dgm:cxn modelId="{418F8CFE-7862-4DAC-8C8A-673A1B306663}" srcId="{900BA284-CCF6-4D1E-B248-990774D85297}" destId="{ECE2D568-C6E8-4D10-B318-E61946F93082}" srcOrd="0" destOrd="0" parTransId="{F3C1A42E-C457-4F7D-8606-AE28D141FE77}" sibTransId="{15A88508-516F-4F78-9940-38868E4FF78B}"/>
    <dgm:cxn modelId="{97312C32-C331-4F6B-AAD4-7DA59577AD1E}" type="presParOf" srcId="{A1707D55-663C-483A-BEAC-8053AE523A4D}" destId="{BECF972B-388C-4749-9878-E80FA1602A14}" srcOrd="0" destOrd="0" presId="urn:microsoft.com/office/officeart/2005/8/layout/chevron1"/>
    <dgm:cxn modelId="{E4DF30C5-FB3B-4D00-9F96-E9D96F3CE91D}" type="presParOf" srcId="{A1707D55-663C-483A-BEAC-8053AE523A4D}" destId="{BDA38CE0-DCF1-4D18-9506-B3A3C2441CB0}" srcOrd="1" destOrd="0" presId="urn:microsoft.com/office/officeart/2005/8/layout/chevron1"/>
    <dgm:cxn modelId="{27E38DCC-2350-41DE-B690-EC2C6B108008}" type="presParOf" srcId="{A1707D55-663C-483A-BEAC-8053AE523A4D}" destId="{236F008E-B6D6-4FF7-AAF8-EA2C23A7AA93}" srcOrd="2" destOrd="0" presId="urn:microsoft.com/office/officeart/2005/8/layout/chevron1"/>
    <dgm:cxn modelId="{A69592BB-CAD4-4214-B0D5-967B0AF5C898}" type="presParOf" srcId="{A1707D55-663C-483A-BEAC-8053AE523A4D}" destId="{3AA12856-64BC-40C3-9DB7-C0864E847E1D}" srcOrd="3" destOrd="0" presId="urn:microsoft.com/office/officeart/2005/8/layout/chevron1"/>
    <dgm:cxn modelId="{91834588-E055-47F3-AC5B-B4AFE00E889D}" type="presParOf" srcId="{A1707D55-663C-483A-BEAC-8053AE523A4D}" destId="{CE237FED-1EE4-4BA4-82BA-10232093FC79}" srcOrd="4" destOrd="0" presId="urn:microsoft.com/office/officeart/2005/8/layout/chevron1"/>
    <dgm:cxn modelId="{57734B25-CB3C-4225-979C-D4E746FAAC06}" type="presParOf" srcId="{A1707D55-663C-483A-BEAC-8053AE523A4D}" destId="{5918EC1D-9549-4CEC-9FE3-3BFF3E009CC6}" srcOrd="5" destOrd="0" presId="urn:microsoft.com/office/officeart/2005/8/layout/chevron1"/>
    <dgm:cxn modelId="{C20C20F8-38FE-4BA8-9B31-7CC5C98A0C86}" type="presParOf" srcId="{A1707D55-663C-483A-BEAC-8053AE523A4D}" destId="{645ABAFA-6AC4-43EC-AE29-3D42260C06F2}" srcOrd="6" destOrd="0" presId="urn:microsoft.com/office/officeart/2005/8/layout/chevron1"/>
    <dgm:cxn modelId="{81756986-3AFF-4D19-8491-FE8081D09861}" type="presParOf" srcId="{A1707D55-663C-483A-BEAC-8053AE523A4D}" destId="{1AEFA3F3-2195-4421-B7BC-8804EA4F8B11}" srcOrd="7" destOrd="0" presId="urn:microsoft.com/office/officeart/2005/8/layout/chevron1"/>
    <dgm:cxn modelId="{F2A6E3B6-CE8D-4A71-AC1C-2756402F3D4F}" type="presParOf" srcId="{A1707D55-663C-483A-BEAC-8053AE523A4D}" destId="{08938561-16EF-4A07-B557-11AA53DA9FF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00BA284-CCF6-4D1E-B248-990774D8529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CE2D568-C6E8-4D10-B318-E61946F93082}">
      <dgm:prSet phldrT="[Text]" custT="1"/>
      <dgm:spPr>
        <a:solidFill>
          <a:srgbClr val="FF007F"/>
        </a:solidFill>
      </dgm:spPr>
      <dgm:t>
        <a:bodyPr/>
        <a:lstStyle/>
        <a:p>
          <a:r>
            <a:rPr lang="en-US" sz="1400" b="0" i="0">
              <a:solidFill>
                <a:schemeClr val="bg1"/>
              </a:solidFill>
            </a:rPr>
            <a:t>Problem &amp; social impact</a:t>
          </a:r>
          <a:endParaRPr lang="en-IN" sz="1400" b="0" i="0">
            <a:solidFill>
              <a:schemeClr val="bg1"/>
            </a:solidFill>
          </a:endParaRPr>
        </a:p>
      </dgm:t>
    </dgm:pt>
    <dgm:pt modelId="{F3C1A42E-C457-4F7D-8606-AE28D141FE77}" type="parTrans" cxnId="{418F8CFE-7862-4DAC-8C8A-673A1B306663}">
      <dgm:prSet/>
      <dgm:spPr/>
      <dgm:t>
        <a:bodyPr/>
        <a:lstStyle/>
        <a:p>
          <a:endParaRPr lang="en-IN" sz="1400"/>
        </a:p>
      </dgm:t>
    </dgm:pt>
    <dgm:pt modelId="{15A88508-516F-4F78-9940-38868E4FF78B}" type="sibTrans" cxnId="{418F8CFE-7862-4DAC-8C8A-673A1B306663}">
      <dgm:prSet/>
      <dgm:spPr/>
      <dgm:t>
        <a:bodyPr/>
        <a:lstStyle/>
        <a:p>
          <a:endParaRPr lang="en-IN" sz="1400"/>
        </a:p>
      </dgm:t>
    </dgm:pt>
    <dgm:pt modelId="{7F74BF06-E7E9-41E3-B629-926B89C66C68}">
      <dgm:prSet phldrT="[Text]" custT="1"/>
      <dgm:spPr>
        <a:solidFill>
          <a:srgbClr val="FF007F"/>
        </a:solidFill>
      </dgm:spPr>
      <dgm:t>
        <a:bodyPr/>
        <a:lstStyle/>
        <a:p>
          <a:r>
            <a:rPr lang="en-IN" sz="1400"/>
            <a:t>Consumer insights </a:t>
          </a:r>
        </a:p>
      </dgm:t>
    </dgm:pt>
    <dgm:pt modelId="{4E9902EA-960E-4128-9E94-E95A44D2FC5D}" type="parTrans" cxnId="{7FF55E5B-8463-4552-989F-213640D9EC6E}">
      <dgm:prSet/>
      <dgm:spPr/>
      <dgm:t>
        <a:bodyPr/>
        <a:lstStyle/>
        <a:p>
          <a:endParaRPr lang="en-IN" sz="1400"/>
        </a:p>
      </dgm:t>
    </dgm:pt>
    <dgm:pt modelId="{A9C43B5B-E572-48F7-A963-FC7D82267DF5}" type="sibTrans" cxnId="{7FF55E5B-8463-4552-989F-213640D9EC6E}">
      <dgm:prSet/>
      <dgm:spPr/>
      <dgm:t>
        <a:bodyPr/>
        <a:lstStyle/>
        <a:p>
          <a:endParaRPr lang="en-IN" sz="1400"/>
        </a:p>
      </dgm:t>
    </dgm:pt>
    <dgm:pt modelId="{CECD3645-82D9-4C4B-B990-A5F6AAE15F2A}">
      <dgm:prSet phldrT="[Text]" custT="1"/>
      <dgm:spPr>
        <a:solidFill>
          <a:srgbClr val="FF007F"/>
        </a:solidFill>
      </dgm:spPr>
      <dgm:t>
        <a:bodyPr/>
        <a:lstStyle/>
        <a:p>
          <a:r>
            <a:rPr lang="en-IN" sz="1400"/>
            <a:t>4P s of New</a:t>
          </a:r>
          <a:r>
            <a:rPr lang="en-IN" sz="1400" baseline="0"/>
            <a:t> product </a:t>
          </a:r>
          <a:endParaRPr lang="en-IN" sz="1400"/>
        </a:p>
      </dgm:t>
    </dgm:pt>
    <dgm:pt modelId="{A19C2989-E008-4E28-B86C-305D3BFAE594}" type="parTrans" cxnId="{0B073148-FA2E-47EE-85B2-8E7D042E15D5}">
      <dgm:prSet/>
      <dgm:spPr/>
      <dgm:t>
        <a:bodyPr/>
        <a:lstStyle/>
        <a:p>
          <a:endParaRPr lang="en-IN" sz="1400"/>
        </a:p>
      </dgm:t>
    </dgm:pt>
    <dgm:pt modelId="{CA5A4439-5C35-44BD-B446-C931D4A09DB2}" type="sibTrans" cxnId="{0B073148-FA2E-47EE-85B2-8E7D042E15D5}">
      <dgm:prSet/>
      <dgm:spPr/>
      <dgm:t>
        <a:bodyPr/>
        <a:lstStyle/>
        <a:p>
          <a:endParaRPr lang="en-IN" sz="1400"/>
        </a:p>
      </dgm:t>
    </dgm:pt>
    <dgm:pt modelId="{D468DD3C-A437-4E68-AABD-0D711D8FA26A}">
      <dgm:prSet phldrT="[Text]" custT="1"/>
      <dgm:spPr>
        <a:solidFill>
          <a:srgbClr val="FF007F"/>
        </a:solidFill>
      </dgm:spPr>
      <dgm:t>
        <a:bodyPr/>
        <a:lstStyle/>
        <a:p>
          <a:r>
            <a:rPr lang="en-IN" sz="1400"/>
            <a:t>Existing product innovation</a:t>
          </a:r>
        </a:p>
      </dgm:t>
    </dgm:pt>
    <dgm:pt modelId="{5D644B29-E630-4196-A84A-754F72D12EF0}" type="parTrans" cxnId="{26DA3399-96AD-42E7-8731-45D6D6B4EC04}">
      <dgm:prSet/>
      <dgm:spPr/>
      <dgm:t>
        <a:bodyPr/>
        <a:lstStyle/>
        <a:p>
          <a:endParaRPr lang="en-IN" sz="1400"/>
        </a:p>
      </dgm:t>
    </dgm:pt>
    <dgm:pt modelId="{D848B99B-10EA-48BE-A6C7-D2D031F0B032}" type="sibTrans" cxnId="{26DA3399-96AD-42E7-8731-45D6D6B4EC04}">
      <dgm:prSet/>
      <dgm:spPr/>
      <dgm:t>
        <a:bodyPr/>
        <a:lstStyle/>
        <a:p>
          <a:endParaRPr lang="en-IN" sz="1400"/>
        </a:p>
      </dgm:t>
    </dgm:pt>
    <dgm:pt modelId="{F43BC06A-A88A-4449-B835-AF73F2F7CDE4}">
      <dgm:prSet phldrT="[Text]" custT="1"/>
      <dgm:spPr>
        <a:solidFill>
          <a:srgbClr val="FF99FF"/>
        </a:solidFill>
      </dgm:spPr>
      <dgm:t>
        <a:bodyPr/>
        <a:lstStyle/>
        <a:p>
          <a:r>
            <a:rPr lang="en-US" sz="1400" b="1" i="1" dirty="0">
              <a:solidFill>
                <a:schemeClr val="tx1"/>
              </a:solidFill>
            </a:rPr>
            <a:t>Financials</a:t>
          </a:r>
          <a:endParaRPr lang="en-IN" sz="1400" b="1" i="1" dirty="0">
            <a:solidFill>
              <a:schemeClr val="tx1"/>
            </a:solidFill>
          </a:endParaRPr>
        </a:p>
      </dgm:t>
    </dgm:pt>
    <dgm:pt modelId="{A3A5B5D4-8CEF-4F4A-AA3D-4A9CE994D543}" type="parTrans" cxnId="{C7463C56-B7F3-455A-884B-4DCBDD75E4CC}">
      <dgm:prSet/>
      <dgm:spPr/>
      <dgm:t>
        <a:bodyPr/>
        <a:lstStyle/>
        <a:p>
          <a:endParaRPr lang="en-IN" sz="1400"/>
        </a:p>
      </dgm:t>
    </dgm:pt>
    <dgm:pt modelId="{0A55D7D0-1F6F-4F39-A523-C45B12904D21}" type="sibTrans" cxnId="{C7463C56-B7F3-455A-884B-4DCBDD75E4CC}">
      <dgm:prSet/>
      <dgm:spPr/>
      <dgm:t>
        <a:bodyPr/>
        <a:lstStyle/>
        <a:p>
          <a:endParaRPr lang="en-IN" sz="1400"/>
        </a:p>
      </dgm:t>
    </dgm:pt>
    <dgm:pt modelId="{A1707D55-663C-483A-BEAC-8053AE523A4D}" type="pres">
      <dgm:prSet presAssocID="{900BA284-CCF6-4D1E-B248-990774D85297}" presName="Name0" presStyleCnt="0">
        <dgm:presLayoutVars>
          <dgm:dir/>
          <dgm:animLvl val="lvl"/>
          <dgm:resizeHandles val="exact"/>
        </dgm:presLayoutVars>
      </dgm:prSet>
      <dgm:spPr/>
    </dgm:pt>
    <dgm:pt modelId="{BECF972B-388C-4749-9878-E80FA1602A14}" type="pres">
      <dgm:prSet presAssocID="{ECE2D568-C6E8-4D10-B318-E61946F9308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DA38CE0-DCF1-4D18-9506-B3A3C2441CB0}" type="pres">
      <dgm:prSet presAssocID="{15A88508-516F-4F78-9940-38868E4FF78B}" presName="parTxOnlySpace" presStyleCnt="0"/>
      <dgm:spPr/>
    </dgm:pt>
    <dgm:pt modelId="{236F008E-B6D6-4FF7-AAF8-EA2C23A7AA93}" type="pres">
      <dgm:prSet presAssocID="{7F74BF06-E7E9-41E3-B629-926B89C66C68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AA12856-64BC-40C3-9DB7-C0864E847E1D}" type="pres">
      <dgm:prSet presAssocID="{A9C43B5B-E572-48F7-A963-FC7D82267DF5}" presName="parTxOnlySpace" presStyleCnt="0"/>
      <dgm:spPr/>
    </dgm:pt>
    <dgm:pt modelId="{CE237FED-1EE4-4BA4-82BA-10232093FC79}" type="pres">
      <dgm:prSet presAssocID="{CECD3645-82D9-4C4B-B990-A5F6AAE15F2A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5918EC1D-9549-4CEC-9FE3-3BFF3E009CC6}" type="pres">
      <dgm:prSet presAssocID="{CA5A4439-5C35-44BD-B446-C931D4A09DB2}" presName="parTxOnlySpace" presStyleCnt="0"/>
      <dgm:spPr/>
    </dgm:pt>
    <dgm:pt modelId="{645ABAFA-6AC4-43EC-AE29-3D42260C06F2}" type="pres">
      <dgm:prSet presAssocID="{D468DD3C-A437-4E68-AABD-0D711D8FA26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AEFA3F3-2195-4421-B7BC-8804EA4F8B11}" type="pres">
      <dgm:prSet presAssocID="{D848B99B-10EA-48BE-A6C7-D2D031F0B032}" presName="parTxOnlySpace" presStyleCnt="0"/>
      <dgm:spPr/>
    </dgm:pt>
    <dgm:pt modelId="{08938561-16EF-4A07-B557-11AA53DA9FFE}" type="pres">
      <dgm:prSet presAssocID="{F43BC06A-A88A-4449-B835-AF73F2F7CDE4}" presName="parTxOnly" presStyleLbl="node1" presStyleIdx="4" presStyleCnt="5" custLinFactNeighborX="1125" custLinFactNeighborY="-162">
        <dgm:presLayoutVars>
          <dgm:chMax val="0"/>
          <dgm:chPref val="0"/>
          <dgm:bulletEnabled val="1"/>
        </dgm:presLayoutVars>
      </dgm:prSet>
      <dgm:spPr/>
    </dgm:pt>
  </dgm:ptLst>
  <dgm:cxnLst>
    <dgm:cxn modelId="{B975D20D-6947-424E-908B-52EBC22778E6}" type="presOf" srcId="{7F74BF06-E7E9-41E3-B629-926B89C66C68}" destId="{236F008E-B6D6-4FF7-AAF8-EA2C23A7AA93}" srcOrd="0" destOrd="0" presId="urn:microsoft.com/office/officeart/2005/8/layout/chevron1"/>
    <dgm:cxn modelId="{BFCEFC12-3A3E-46A0-A078-04EDE540B896}" type="presOf" srcId="{D468DD3C-A437-4E68-AABD-0D711D8FA26A}" destId="{645ABAFA-6AC4-43EC-AE29-3D42260C06F2}" srcOrd="0" destOrd="0" presId="urn:microsoft.com/office/officeart/2005/8/layout/chevron1"/>
    <dgm:cxn modelId="{EE5D6716-1E40-488F-AB31-A84BBFF390A5}" type="presOf" srcId="{ECE2D568-C6E8-4D10-B318-E61946F93082}" destId="{BECF972B-388C-4749-9878-E80FA1602A14}" srcOrd="0" destOrd="0" presId="urn:microsoft.com/office/officeart/2005/8/layout/chevron1"/>
    <dgm:cxn modelId="{7FF55E5B-8463-4552-989F-213640D9EC6E}" srcId="{900BA284-CCF6-4D1E-B248-990774D85297}" destId="{7F74BF06-E7E9-41E3-B629-926B89C66C68}" srcOrd="1" destOrd="0" parTransId="{4E9902EA-960E-4128-9E94-E95A44D2FC5D}" sibTransId="{A9C43B5B-E572-48F7-A963-FC7D82267DF5}"/>
    <dgm:cxn modelId="{0B073148-FA2E-47EE-85B2-8E7D042E15D5}" srcId="{900BA284-CCF6-4D1E-B248-990774D85297}" destId="{CECD3645-82D9-4C4B-B990-A5F6AAE15F2A}" srcOrd="2" destOrd="0" parTransId="{A19C2989-E008-4E28-B86C-305D3BFAE594}" sibTransId="{CA5A4439-5C35-44BD-B446-C931D4A09DB2}"/>
    <dgm:cxn modelId="{C7463C56-B7F3-455A-884B-4DCBDD75E4CC}" srcId="{900BA284-CCF6-4D1E-B248-990774D85297}" destId="{F43BC06A-A88A-4449-B835-AF73F2F7CDE4}" srcOrd="4" destOrd="0" parTransId="{A3A5B5D4-8CEF-4F4A-AA3D-4A9CE994D543}" sibTransId="{0A55D7D0-1F6F-4F39-A523-C45B12904D21}"/>
    <dgm:cxn modelId="{49695780-00F3-4C70-AB85-83DC68A86AFE}" type="presOf" srcId="{CECD3645-82D9-4C4B-B990-A5F6AAE15F2A}" destId="{CE237FED-1EE4-4BA4-82BA-10232093FC79}" srcOrd="0" destOrd="0" presId="urn:microsoft.com/office/officeart/2005/8/layout/chevron1"/>
    <dgm:cxn modelId="{26DA3399-96AD-42E7-8731-45D6D6B4EC04}" srcId="{900BA284-CCF6-4D1E-B248-990774D85297}" destId="{D468DD3C-A437-4E68-AABD-0D711D8FA26A}" srcOrd="3" destOrd="0" parTransId="{5D644B29-E630-4196-A84A-754F72D12EF0}" sibTransId="{D848B99B-10EA-48BE-A6C7-D2D031F0B032}"/>
    <dgm:cxn modelId="{9B1D2AD1-5FDE-414B-A1FB-3B905D569F72}" type="presOf" srcId="{F43BC06A-A88A-4449-B835-AF73F2F7CDE4}" destId="{08938561-16EF-4A07-B557-11AA53DA9FFE}" srcOrd="0" destOrd="0" presId="urn:microsoft.com/office/officeart/2005/8/layout/chevron1"/>
    <dgm:cxn modelId="{79D807DA-8F85-42B1-8119-BF0EDB099C99}" type="presOf" srcId="{900BA284-CCF6-4D1E-B248-990774D85297}" destId="{A1707D55-663C-483A-BEAC-8053AE523A4D}" srcOrd="0" destOrd="0" presId="urn:microsoft.com/office/officeart/2005/8/layout/chevron1"/>
    <dgm:cxn modelId="{418F8CFE-7862-4DAC-8C8A-673A1B306663}" srcId="{900BA284-CCF6-4D1E-B248-990774D85297}" destId="{ECE2D568-C6E8-4D10-B318-E61946F93082}" srcOrd="0" destOrd="0" parTransId="{F3C1A42E-C457-4F7D-8606-AE28D141FE77}" sibTransId="{15A88508-516F-4F78-9940-38868E4FF78B}"/>
    <dgm:cxn modelId="{97312C32-C331-4F6B-AAD4-7DA59577AD1E}" type="presParOf" srcId="{A1707D55-663C-483A-BEAC-8053AE523A4D}" destId="{BECF972B-388C-4749-9878-E80FA1602A14}" srcOrd="0" destOrd="0" presId="urn:microsoft.com/office/officeart/2005/8/layout/chevron1"/>
    <dgm:cxn modelId="{E4DF30C5-FB3B-4D00-9F96-E9D96F3CE91D}" type="presParOf" srcId="{A1707D55-663C-483A-BEAC-8053AE523A4D}" destId="{BDA38CE0-DCF1-4D18-9506-B3A3C2441CB0}" srcOrd="1" destOrd="0" presId="urn:microsoft.com/office/officeart/2005/8/layout/chevron1"/>
    <dgm:cxn modelId="{27E38DCC-2350-41DE-B690-EC2C6B108008}" type="presParOf" srcId="{A1707D55-663C-483A-BEAC-8053AE523A4D}" destId="{236F008E-B6D6-4FF7-AAF8-EA2C23A7AA93}" srcOrd="2" destOrd="0" presId="urn:microsoft.com/office/officeart/2005/8/layout/chevron1"/>
    <dgm:cxn modelId="{A69592BB-CAD4-4214-B0D5-967B0AF5C898}" type="presParOf" srcId="{A1707D55-663C-483A-BEAC-8053AE523A4D}" destId="{3AA12856-64BC-40C3-9DB7-C0864E847E1D}" srcOrd="3" destOrd="0" presId="urn:microsoft.com/office/officeart/2005/8/layout/chevron1"/>
    <dgm:cxn modelId="{91834588-E055-47F3-AC5B-B4AFE00E889D}" type="presParOf" srcId="{A1707D55-663C-483A-BEAC-8053AE523A4D}" destId="{CE237FED-1EE4-4BA4-82BA-10232093FC79}" srcOrd="4" destOrd="0" presId="urn:microsoft.com/office/officeart/2005/8/layout/chevron1"/>
    <dgm:cxn modelId="{57734B25-CB3C-4225-979C-D4E746FAAC06}" type="presParOf" srcId="{A1707D55-663C-483A-BEAC-8053AE523A4D}" destId="{5918EC1D-9549-4CEC-9FE3-3BFF3E009CC6}" srcOrd="5" destOrd="0" presId="urn:microsoft.com/office/officeart/2005/8/layout/chevron1"/>
    <dgm:cxn modelId="{C20C20F8-38FE-4BA8-9B31-7CC5C98A0C86}" type="presParOf" srcId="{A1707D55-663C-483A-BEAC-8053AE523A4D}" destId="{645ABAFA-6AC4-43EC-AE29-3D42260C06F2}" srcOrd="6" destOrd="0" presId="urn:microsoft.com/office/officeart/2005/8/layout/chevron1"/>
    <dgm:cxn modelId="{81756986-3AFF-4D19-8491-FE8081D09861}" type="presParOf" srcId="{A1707D55-663C-483A-BEAC-8053AE523A4D}" destId="{1AEFA3F3-2195-4421-B7BC-8804EA4F8B11}" srcOrd="7" destOrd="0" presId="urn:microsoft.com/office/officeart/2005/8/layout/chevron1"/>
    <dgm:cxn modelId="{F2A6E3B6-CE8D-4A71-AC1C-2756402F3D4F}" type="presParOf" srcId="{A1707D55-663C-483A-BEAC-8053AE523A4D}" destId="{08938561-16EF-4A07-B557-11AA53DA9FF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CF972B-388C-4749-9878-E80FA1602A14}">
      <dsp:nvSpPr>
        <dsp:cNvPr id="0" name=""/>
        <dsp:cNvSpPr/>
      </dsp:nvSpPr>
      <dsp:spPr>
        <a:xfrm>
          <a:off x="2801" y="0"/>
          <a:ext cx="2493509" cy="289561"/>
        </a:xfrm>
        <a:prstGeom prst="chevron">
          <a:avLst/>
        </a:prstGeom>
        <a:solidFill>
          <a:srgbClr val="FF99F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1" kern="1200" dirty="0">
              <a:solidFill>
                <a:sysClr val="windowText" lastClr="000000"/>
              </a:solidFill>
            </a:rPr>
            <a:t>Problem &amp; social impact</a:t>
          </a:r>
          <a:endParaRPr lang="en-IN" sz="1400" b="1" i="1" kern="1200" dirty="0">
            <a:solidFill>
              <a:sysClr val="windowText" lastClr="000000"/>
            </a:solidFill>
          </a:endParaRPr>
        </a:p>
      </dsp:txBody>
      <dsp:txXfrm>
        <a:off x="147582" y="0"/>
        <a:ext cx="2203948" cy="289561"/>
      </dsp:txXfrm>
    </dsp:sp>
    <dsp:sp modelId="{236F008E-B6D6-4FF7-AAF8-EA2C23A7AA93}">
      <dsp:nvSpPr>
        <dsp:cNvPr id="0" name=""/>
        <dsp:cNvSpPr/>
      </dsp:nvSpPr>
      <dsp:spPr>
        <a:xfrm>
          <a:off x="2246959" y="0"/>
          <a:ext cx="2493509" cy="289561"/>
        </a:xfrm>
        <a:prstGeom prst="chevron">
          <a:avLst/>
        </a:prstGeom>
        <a:solidFill>
          <a:srgbClr val="FF007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Consumer insights </a:t>
          </a:r>
        </a:p>
      </dsp:txBody>
      <dsp:txXfrm>
        <a:off x="2391740" y="0"/>
        <a:ext cx="2203948" cy="289561"/>
      </dsp:txXfrm>
    </dsp:sp>
    <dsp:sp modelId="{CE237FED-1EE4-4BA4-82BA-10232093FC79}">
      <dsp:nvSpPr>
        <dsp:cNvPr id="0" name=""/>
        <dsp:cNvSpPr/>
      </dsp:nvSpPr>
      <dsp:spPr>
        <a:xfrm>
          <a:off x="4491117" y="0"/>
          <a:ext cx="2493509" cy="289561"/>
        </a:xfrm>
        <a:prstGeom prst="chevron">
          <a:avLst/>
        </a:prstGeom>
        <a:solidFill>
          <a:srgbClr val="FF007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4P s of New</a:t>
          </a:r>
          <a:r>
            <a:rPr lang="en-IN" sz="1400" kern="1200" baseline="0"/>
            <a:t> product </a:t>
          </a:r>
          <a:endParaRPr lang="en-IN" sz="1400" kern="1200"/>
        </a:p>
      </dsp:txBody>
      <dsp:txXfrm>
        <a:off x="4635898" y="0"/>
        <a:ext cx="2203948" cy="289561"/>
      </dsp:txXfrm>
    </dsp:sp>
    <dsp:sp modelId="{645ABAFA-6AC4-43EC-AE29-3D42260C06F2}">
      <dsp:nvSpPr>
        <dsp:cNvPr id="0" name=""/>
        <dsp:cNvSpPr/>
      </dsp:nvSpPr>
      <dsp:spPr>
        <a:xfrm>
          <a:off x="6735276" y="0"/>
          <a:ext cx="2493509" cy="289561"/>
        </a:xfrm>
        <a:prstGeom prst="chevron">
          <a:avLst/>
        </a:prstGeom>
        <a:solidFill>
          <a:srgbClr val="FF007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Existing product innovation</a:t>
          </a:r>
        </a:p>
      </dsp:txBody>
      <dsp:txXfrm>
        <a:off x="6880057" y="0"/>
        <a:ext cx="2203948" cy="289561"/>
      </dsp:txXfrm>
    </dsp:sp>
    <dsp:sp modelId="{08938561-16EF-4A07-B557-11AA53DA9FFE}">
      <dsp:nvSpPr>
        <dsp:cNvPr id="0" name=""/>
        <dsp:cNvSpPr/>
      </dsp:nvSpPr>
      <dsp:spPr>
        <a:xfrm>
          <a:off x="8982235" y="0"/>
          <a:ext cx="2493509" cy="289561"/>
        </a:xfrm>
        <a:prstGeom prst="chevron">
          <a:avLst/>
        </a:prstGeom>
        <a:solidFill>
          <a:srgbClr val="FF007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Financials</a:t>
          </a:r>
          <a:endParaRPr lang="en-IN" sz="1400" kern="1200" dirty="0"/>
        </a:p>
      </dsp:txBody>
      <dsp:txXfrm>
        <a:off x="9127016" y="0"/>
        <a:ext cx="2203948" cy="2895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CF972B-388C-4749-9878-E80FA1602A14}">
      <dsp:nvSpPr>
        <dsp:cNvPr id="0" name=""/>
        <dsp:cNvSpPr/>
      </dsp:nvSpPr>
      <dsp:spPr>
        <a:xfrm>
          <a:off x="2801" y="0"/>
          <a:ext cx="2493509" cy="289561"/>
        </a:xfrm>
        <a:prstGeom prst="chevron">
          <a:avLst/>
        </a:prstGeom>
        <a:solidFill>
          <a:srgbClr val="FF007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>
              <a:solidFill>
                <a:schemeClr val="bg1"/>
              </a:solidFill>
            </a:rPr>
            <a:t>Problem &amp; social impact</a:t>
          </a:r>
          <a:endParaRPr lang="en-IN" sz="1400" b="0" i="0" kern="1200">
            <a:solidFill>
              <a:schemeClr val="bg1"/>
            </a:solidFill>
          </a:endParaRPr>
        </a:p>
      </dsp:txBody>
      <dsp:txXfrm>
        <a:off x="147582" y="0"/>
        <a:ext cx="2203948" cy="289561"/>
      </dsp:txXfrm>
    </dsp:sp>
    <dsp:sp modelId="{236F008E-B6D6-4FF7-AAF8-EA2C23A7AA93}">
      <dsp:nvSpPr>
        <dsp:cNvPr id="0" name=""/>
        <dsp:cNvSpPr/>
      </dsp:nvSpPr>
      <dsp:spPr>
        <a:xfrm>
          <a:off x="2246959" y="0"/>
          <a:ext cx="2493509" cy="289561"/>
        </a:xfrm>
        <a:prstGeom prst="chevron">
          <a:avLst/>
        </a:prstGeom>
        <a:solidFill>
          <a:srgbClr val="FF99F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i="1" kern="1200">
              <a:solidFill>
                <a:schemeClr val="tx1"/>
              </a:solidFill>
            </a:rPr>
            <a:t>Consumer insights </a:t>
          </a:r>
        </a:p>
      </dsp:txBody>
      <dsp:txXfrm>
        <a:off x="2391740" y="0"/>
        <a:ext cx="2203948" cy="289561"/>
      </dsp:txXfrm>
    </dsp:sp>
    <dsp:sp modelId="{CE237FED-1EE4-4BA4-82BA-10232093FC79}">
      <dsp:nvSpPr>
        <dsp:cNvPr id="0" name=""/>
        <dsp:cNvSpPr/>
      </dsp:nvSpPr>
      <dsp:spPr>
        <a:xfrm>
          <a:off x="4491117" y="0"/>
          <a:ext cx="2493509" cy="289561"/>
        </a:xfrm>
        <a:prstGeom prst="chevron">
          <a:avLst/>
        </a:prstGeom>
        <a:solidFill>
          <a:srgbClr val="FF007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4P s of New</a:t>
          </a:r>
          <a:r>
            <a:rPr lang="en-IN" sz="1400" kern="1200" baseline="0"/>
            <a:t> product </a:t>
          </a:r>
          <a:endParaRPr lang="en-IN" sz="1400" kern="1200"/>
        </a:p>
      </dsp:txBody>
      <dsp:txXfrm>
        <a:off x="4635898" y="0"/>
        <a:ext cx="2203948" cy="289561"/>
      </dsp:txXfrm>
    </dsp:sp>
    <dsp:sp modelId="{645ABAFA-6AC4-43EC-AE29-3D42260C06F2}">
      <dsp:nvSpPr>
        <dsp:cNvPr id="0" name=""/>
        <dsp:cNvSpPr/>
      </dsp:nvSpPr>
      <dsp:spPr>
        <a:xfrm>
          <a:off x="6735276" y="0"/>
          <a:ext cx="2493509" cy="289561"/>
        </a:xfrm>
        <a:prstGeom prst="chevron">
          <a:avLst/>
        </a:prstGeom>
        <a:solidFill>
          <a:srgbClr val="FF007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Existing product innovation</a:t>
          </a:r>
        </a:p>
      </dsp:txBody>
      <dsp:txXfrm>
        <a:off x="6880057" y="0"/>
        <a:ext cx="2203948" cy="289561"/>
      </dsp:txXfrm>
    </dsp:sp>
    <dsp:sp modelId="{08938561-16EF-4A07-B557-11AA53DA9FFE}">
      <dsp:nvSpPr>
        <dsp:cNvPr id="0" name=""/>
        <dsp:cNvSpPr/>
      </dsp:nvSpPr>
      <dsp:spPr>
        <a:xfrm>
          <a:off x="8982235" y="0"/>
          <a:ext cx="2493509" cy="289561"/>
        </a:xfrm>
        <a:prstGeom prst="chevron">
          <a:avLst/>
        </a:prstGeom>
        <a:solidFill>
          <a:srgbClr val="FF007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Financials</a:t>
          </a:r>
          <a:endParaRPr lang="en-IN" sz="1400" kern="1200"/>
        </a:p>
      </dsp:txBody>
      <dsp:txXfrm>
        <a:off x="9127016" y="0"/>
        <a:ext cx="2203948" cy="2895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CF972B-388C-4749-9878-E80FA1602A14}">
      <dsp:nvSpPr>
        <dsp:cNvPr id="0" name=""/>
        <dsp:cNvSpPr/>
      </dsp:nvSpPr>
      <dsp:spPr>
        <a:xfrm>
          <a:off x="2801" y="0"/>
          <a:ext cx="2493509" cy="289561"/>
        </a:xfrm>
        <a:prstGeom prst="chevron">
          <a:avLst/>
        </a:prstGeom>
        <a:solidFill>
          <a:srgbClr val="FF007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>
              <a:solidFill>
                <a:schemeClr val="bg1"/>
              </a:solidFill>
            </a:rPr>
            <a:t>Problem &amp; social impact</a:t>
          </a:r>
          <a:endParaRPr lang="en-IN" sz="1400" b="0" i="0" kern="1200">
            <a:solidFill>
              <a:schemeClr val="bg1"/>
            </a:solidFill>
          </a:endParaRPr>
        </a:p>
      </dsp:txBody>
      <dsp:txXfrm>
        <a:off x="147582" y="0"/>
        <a:ext cx="2203948" cy="289561"/>
      </dsp:txXfrm>
    </dsp:sp>
    <dsp:sp modelId="{236F008E-B6D6-4FF7-AAF8-EA2C23A7AA93}">
      <dsp:nvSpPr>
        <dsp:cNvPr id="0" name=""/>
        <dsp:cNvSpPr/>
      </dsp:nvSpPr>
      <dsp:spPr>
        <a:xfrm>
          <a:off x="2246959" y="0"/>
          <a:ext cx="2493509" cy="289561"/>
        </a:xfrm>
        <a:prstGeom prst="chevron">
          <a:avLst/>
        </a:prstGeom>
        <a:solidFill>
          <a:srgbClr val="FF007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Consumer insights </a:t>
          </a:r>
        </a:p>
      </dsp:txBody>
      <dsp:txXfrm>
        <a:off x="2391740" y="0"/>
        <a:ext cx="2203948" cy="289561"/>
      </dsp:txXfrm>
    </dsp:sp>
    <dsp:sp modelId="{CE237FED-1EE4-4BA4-82BA-10232093FC79}">
      <dsp:nvSpPr>
        <dsp:cNvPr id="0" name=""/>
        <dsp:cNvSpPr/>
      </dsp:nvSpPr>
      <dsp:spPr>
        <a:xfrm>
          <a:off x="4491117" y="0"/>
          <a:ext cx="2493509" cy="289561"/>
        </a:xfrm>
        <a:prstGeom prst="chevron">
          <a:avLst/>
        </a:prstGeom>
        <a:solidFill>
          <a:srgbClr val="FF99F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i="1" kern="1200">
              <a:solidFill>
                <a:schemeClr val="tx1"/>
              </a:solidFill>
            </a:rPr>
            <a:t>4P s of New</a:t>
          </a:r>
          <a:r>
            <a:rPr lang="en-IN" sz="1400" b="1" i="1" kern="1200" baseline="0">
              <a:solidFill>
                <a:schemeClr val="tx1"/>
              </a:solidFill>
            </a:rPr>
            <a:t> product </a:t>
          </a:r>
          <a:endParaRPr lang="en-IN" sz="1400" b="1" i="1" kern="1200">
            <a:solidFill>
              <a:schemeClr val="tx1"/>
            </a:solidFill>
          </a:endParaRPr>
        </a:p>
      </dsp:txBody>
      <dsp:txXfrm>
        <a:off x="4635898" y="0"/>
        <a:ext cx="2203948" cy="289561"/>
      </dsp:txXfrm>
    </dsp:sp>
    <dsp:sp modelId="{645ABAFA-6AC4-43EC-AE29-3D42260C06F2}">
      <dsp:nvSpPr>
        <dsp:cNvPr id="0" name=""/>
        <dsp:cNvSpPr/>
      </dsp:nvSpPr>
      <dsp:spPr>
        <a:xfrm>
          <a:off x="6735276" y="0"/>
          <a:ext cx="2493509" cy="289561"/>
        </a:xfrm>
        <a:prstGeom prst="chevron">
          <a:avLst/>
        </a:prstGeom>
        <a:solidFill>
          <a:srgbClr val="FF007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Existing product innovation</a:t>
          </a:r>
        </a:p>
      </dsp:txBody>
      <dsp:txXfrm>
        <a:off x="6880057" y="0"/>
        <a:ext cx="2203948" cy="289561"/>
      </dsp:txXfrm>
    </dsp:sp>
    <dsp:sp modelId="{08938561-16EF-4A07-B557-11AA53DA9FFE}">
      <dsp:nvSpPr>
        <dsp:cNvPr id="0" name=""/>
        <dsp:cNvSpPr/>
      </dsp:nvSpPr>
      <dsp:spPr>
        <a:xfrm>
          <a:off x="8982235" y="0"/>
          <a:ext cx="2493509" cy="289561"/>
        </a:xfrm>
        <a:prstGeom prst="chevron">
          <a:avLst/>
        </a:prstGeom>
        <a:solidFill>
          <a:srgbClr val="FF007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Financials</a:t>
          </a:r>
          <a:endParaRPr lang="en-IN" sz="1400" kern="1200"/>
        </a:p>
      </dsp:txBody>
      <dsp:txXfrm>
        <a:off x="9127016" y="0"/>
        <a:ext cx="2203948" cy="28956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CF972B-388C-4749-9878-E80FA1602A14}">
      <dsp:nvSpPr>
        <dsp:cNvPr id="0" name=""/>
        <dsp:cNvSpPr/>
      </dsp:nvSpPr>
      <dsp:spPr>
        <a:xfrm>
          <a:off x="2801" y="0"/>
          <a:ext cx="2493509" cy="250164"/>
        </a:xfrm>
        <a:prstGeom prst="chevron">
          <a:avLst/>
        </a:prstGeom>
        <a:solidFill>
          <a:srgbClr val="FF007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>
              <a:solidFill>
                <a:schemeClr val="bg1"/>
              </a:solidFill>
            </a:rPr>
            <a:t>Problem &amp; social impact</a:t>
          </a:r>
          <a:endParaRPr lang="en-IN" sz="1400" b="0" i="0" kern="1200">
            <a:solidFill>
              <a:schemeClr val="bg1"/>
            </a:solidFill>
          </a:endParaRPr>
        </a:p>
      </dsp:txBody>
      <dsp:txXfrm>
        <a:off x="127883" y="0"/>
        <a:ext cx="2243345" cy="250164"/>
      </dsp:txXfrm>
    </dsp:sp>
    <dsp:sp modelId="{236F008E-B6D6-4FF7-AAF8-EA2C23A7AA93}">
      <dsp:nvSpPr>
        <dsp:cNvPr id="0" name=""/>
        <dsp:cNvSpPr/>
      </dsp:nvSpPr>
      <dsp:spPr>
        <a:xfrm>
          <a:off x="2246959" y="0"/>
          <a:ext cx="2493509" cy="250164"/>
        </a:xfrm>
        <a:prstGeom prst="chevron">
          <a:avLst/>
        </a:prstGeom>
        <a:solidFill>
          <a:srgbClr val="FF007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Consumer insights </a:t>
          </a:r>
        </a:p>
      </dsp:txBody>
      <dsp:txXfrm>
        <a:off x="2372041" y="0"/>
        <a:ext cx="2243345" cy="250164"/>
      </dsp:txXfrm>
    </dsp:sp>
    <dsp:sp modelId="{CE237FED-1EE4-4BA4-82BA-10232093FC79}">
      <dsp:nvSpPr>
        <dsp:cNvPr id="0" name=""/>
        <dsp:cNvSpPr/>
      </dsp:nvSpPr>
      <dsp:spPr>
        <a:xfrm>
          <a:off x="4491117" y="0"/>
          <a:ext cx="2493509" cy="250164"/>
        </a:xfrm>
        <a:prstGeom prst="chevron">
          <a:avLst/>
        </a:prstGeom>
        <a:solidFill>
          <a:srgbClr val="FF007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4P s of New</a:t>
          </a:r>
          <a:r>
            <a:rPr lang="en-IN" sz="1400" kern="1200" baseline="0"/>
            <a:t> product </a:t>
          </a:r>
          <a:endParaRPr lang="en-IN" sz="1400" kern="1200"/>
        </a:p>
      </dsp:txBody>
      <dsp:txXfrm>
        <a:off x="4616199" y="0"/>
        <a:ext cx="2243345" cy="250164"/>
      </dsp:txXfrm>
    </dsp:sp>
    <dsp:sp modelId="{645ABAFA-6AC4-43EC-AE29-3D42260C06F2}">
      <dsp:nvSpPr>
        <dsp:cNvPr id="0" name=""/>
        <dsp:cNvSpPr/>
      </dsp:nvSpPr>
      <dsp:spPr>
        <a:xfrm>
          <a:off x="6735276" y="0"/>
          <a:ext cx="2493509" cy="250164"/>
        </a:xfrm>
        <a:prstGeom prst="chevron">
          <a:avLst/>
        </a:prstGeom>
        <a:solidFill>
          <a:srgbClr val="FF99F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i="1" kern="1200" dirty="0">
              <a:solidFill>
                <a:schemeClr val="tx1"/>
              </a:solidFill>
            </a:rPr>
            <a:t>Existing product innovation</a:t>
          </a:r>
        </a:p>
      </dsp:txBody>
      <dsp:txXfrm>
        <a:off x="6860358" y="0"/>
        <a:ext cx="2243345" cy="250164"/>
      </dsp:txXfrm>
    </dsp:sp>
    <dsp:sp modelId="{08938561-16EF-4A07-B557-11AA53DA9FFE}">
      <dsp:nvSpPr>
        <dsp:cNvPr id="0" name=""/>
        <dsp:cNvSpPr/>
      </dsp:nvSpPr>
      <dsp:spPr>
        <a:xfrm>
          <a:off x="8982235" y="0"/>
          <a:ext cx="2493509" cy="250164"/>
        </a:xfrm>
        <a:prstGeom prst="chevron">
          <a:avLst/>
        </a:prstGeom>
        <a:solidFill>
          <a:srgbClr val="FF007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solidFill>
                <a:schemeClr val="bg1"/>
              </a:solidFill>
            </a:rPr>
            <a:t>Financials</a:t>
          </a:r>
          <a:endParaRPr lang="en-IN" sz="1400" b="0" i="0" kern="1200" dirty="0">
            <a:solidFill>
              <a:schemeClr val="bg1"/>
            </a:solidFill>
          </a:endParaRPr>
        </a:p>
      </dsp:txBody>
      <dsp:txXfrm>
        <a:off x="9107317" y="0"/>
        <a:ext cx="2243345" cy="25016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CF972B-388C-4749-9878-E80FA1602A14}">
      <dsp:nvSpPr>
        <dsp:cNvPr id="0" name=""/>
        <dsp:cNvSpPr/>
      </dsp:nvSpPr>
      <dsp:spPr>
        <a:xfrm>
          <a:off x="2801" y="0"/>
          <a:ext cx="2493509" cy="289561"/>
        </a:xfrm>
        <a:prstGeom prst="chevron">
          <a:avLst/>
        </a:prstGeom>
        <a:solidFill>
          <a:srgbClr val="FF007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>
              <a:solidFill>
                <a:schemeClr val="bg1"/>
              </a:solidFill>
            </a:rPr>
            <a:t>Problem &amp; social impact</a:t>
          </a:r>
          <a:endParaRPr lang="en-IN" sz="1400" b="0" i="0" kern="1200">
            <a:solidFill>
              <a:schemeClr val="bg1"/>
            </a:solidFill>
          </a:endParaRPr>
        </a:p>
      </dsp:txBody>
      <dsp:txXfrm>
        <a:off x="147582" y="0"/>
        <a:ext cx="2203948" cy="289561"/>
      </dsp:txXfrm>
    </dsp:sp>
    <dsp:sp modelId="{236F008E-B6D6-4FF7-AAF8-EA2C23A7AA93}">
      <dsp:nvSpPr>
        <dsp:cNvPr id="0" name=""/>
        <dsp:cNvSpPr/>
      </dsp:nvSpPr>
      <dsp:spPr>
        <a:xfrm>
          <a:off x="2246959" y="0"/>
          <a:ext cx="2493509" cy="289561"/>
        </a:xfrm>
        <a:prstGeom prst="chevron">
          <a:avLst/>
        </a:prstGeom>
        <a:solidFill>
          <a:srgbClr val="FF007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Consumer insights </a:t>
          </a:r>
        </a:p>
      </dsp:txBody>
      <dsp:txXfrm>
        <a:off x="2391740" y="0"/>
        <a:ext cx="2203948" cy="289561"/>
      </dsp:txXfrm>
    </dsp:sp>
    <dsp:sp modelId="{CE237FED-1EE4-4BA4-82BA-10232093FC79}">
      <dsp:nvSpPr>
        <dsp:cNvPr id="0" name=""/>
        <dsp:cNvSpPr/>
      </dsp:nvSpPr>
      <dsp:spPr>
        <a:xfrm>
          <a:off x="4491117" y="0"/>
          <a:ext cx="2493509" cy="289561"/>
        </a:xfrm>
        <a:prstGeom prst="chevron">
          <a:avLst/>
        </a:prstGeom>
        <a:solidFill>
          <a:srgbClr val="FF007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4P s of New</a:t>
          </a:r>
          <a:r>
            <a:rPr lang="en-IN" sz="1400" kern="1200" baseline="0"/>
            <a:t> product </a:t>
          </a:r>
          <a:endParaRPr lang="en-IN" sz="1400" kern="1200"/>
        </a:p>
      </dsp:txBody>
      <dsp:txXfrm>
        <a:off x="4635898" y="0"/>
        <a:ext cx="2203948" cy="289561"/>
      </dsp:txXfrm>
    </dsp:sp>
    <dsp:sp modelId="{645ABAFA-6AC4-43EC-AE29-3D42260C06F2}">
      <dsp:nvSpPr>
        <dsp:cNvPr id="0" name=""/>
        <dsp:cNvSpPr/>
      </dsp:nvSpPr>
      <dsp:spPr>
        <a:xfrm>
          <a:off x="6735276" y="0"/>
          <a:ext cx="2493509" cy="289561"/>
        </a:xfrm>
        <a:prstGeom prst="chevron">
          <a:avLst/>
        </a:prstGeom>
        <a:solidFill>
          <a:srgbClr val="FF007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Existing product innovation</a:t>
          </a:r>
        </a:p>
      </dsp:txBody>
      <dsp:txXfrm>
        <a:off x="6880057" y="0"/>
        <a:ext cx="2203948" cy="289561"/>
      </dsp:txXfrm>
    </dsp:sp>
    <dsp:sp modelId="{08938561-16EF-4A07-B557-11AA53DA9FFE}">
      <dsp:nvSpPr>
        <dsp:cNvPr id="0" name=""/>
        <dsp:cNvSpPr/>
      </dsp:nvSpPr>
      <dsp:spPr>
        <a:xfrm>
          <a:off x="8982235" y="0"/>
          <a:ext cx="2493509" cy="289561"/>
        </a:xfrm>
        <a:prstGeom prst="chevron">
          <a:avLst/>
        </a:prstGeom>
        <a:solidFill>
          <a:srgbClr val="FF99F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1" kern="1200" dirty="0">
              <a:solidFill>
                <a:schemeClr val="tx1"/>
              </a:solidFill>
            </a:rPr>
            <a:t>Financials</a:t>
          </a:r>
          <a:endParaRPr lang="en-IN" sz="1400" b="1" i="1" kern="1200" dirty="0">
            <a:solidFill>
              <a:schemeClr val="tx1"/>
            </a:solidFill>
          </a:endParaRPr>
        </a:p>
      </dsp:txBody>
      <dsp:txXfrm>
        <a:off x="9127016" y="0"/>
        <a:ext cx="2203948" cy="2895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0.10062</cdr:x>
      <cdr:y>0.47885</cdr:y>
    </cdr:from>
    <cdr:to>
      <cdr:x>0.28669</cdr:x>
      <cdr:y>0.5997</cdr:y>
    </cdr:to>
    <cdr:sp macro="" textlink="">
      <cdr:nvSpPr>
        <cdr:cNvPr id="7" name="TextBox 6">
          <a:extLst xmlns:a="http://schemas.openxmlformats.org/drawingml/2006/main">
            <a:ext uri="{FF2B5EF4-FFF2-40B4-BE49-F238E27FC236}">
              <a16:creationId xmlns:a16="http://schemas.microsoft.com/office/drawing/2014/main" id="{8A471BEE-AA27-1C96-2AC6-F1D2E79B300D}"/>
            </a:ext>
          </a:extLst>
        </cdr:cNvPr>
        <cdr:cNvSpPr txBox="1"/>
      </cdr:nvSpPr>
      <cdr:spPr>
        <a:xfrm xmlns:a="http://schemas.openxmlformats.org/drawingml/2006/main">
          <a:off x="460042" y="843994"/>
          <a:ext cx="850720" cy="21300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IN" sz="1000" dirty="0">
              <a:solidFill>
                <a:srgbClr val="FF0000"/>
              </a:solidFill>
            </a:rPr>
            <a:t>Brightening</a:t>
          </a:r>
        </a:p>
      </cdr:txBody>
    </cdr:sp>
  </cdr:relSizeAnchor>
  <cdr:relSizeAnchor xmlns:cdr="http://schemas.openxmlformats.org/drawingml/2006/chartDrawing">
    <cdr:from>
      <cdr:x>0.0414</cdr:x>
      <cdr:y>0.56597</cdr:y>
    </cdr:from>
    <cdr:to>
      <cdr:x>0.35161</cdr:x>
      <cdr:y>0.6737</cdr:y>
    </cdr:to>
    <cdr:sp macro="" textlink="">
      <cdr:nvSpPr>
        <cdr:cNvPr id="8" name="TextBox 7">
          <a:extLst xmlns:a="http://schemas.openxmlformats.org/drawingml/2006/main">
            <a:ext uri="{FF2B5EF4-FFF2-40B4-BE49-F238E27FC236}">
              <a16:creationId xmlns:a16="http://schemas.microsoft.com/office/drawing/2014/main" id="{C3B9FFC5-9108-B6B6-A07A-CE1E3EF879C6}"/>
            </a:ext>
          </a:extLst>
        </cdr:cNvPr>
        <cdr:cNvSpPr txBox="1"/>
      </cdr:nvSpPr>
      <cdr:spPr>
        <a:xfrm xmlns:a="http://schemas.openxmlformats.org/drawingml/2006/main">
          <a:off x="189285" y="997547"/>
          <a:ext cx="1418280" cy="18987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IN" sz="1000" dirty="0">
              <a:solidFill>
                <a:srgbClr val="FF0000"/>
              </a:solidFill>
            </a:rPr>
            <a:t>Gentle</a:t>
          </a:r>
        </a:p>
      </cdr:txBody>
    </cdr:sp>
  </cdr:relSizeAnchor>
  <cdr:relSizeAnchor xmlns:cdr="http://schemas.openxmlformats.org/drawingml/2006/chartDrawing">
    <cdr:from>
      <cdr:x>0.02123</cdr:x>
      <cdr:y>0.64422</cdr:y>
    </cdr:from>
    <cdr:to>
      <cdr:x>0.33144</cdr:x>
      <cdr:y>0.75194</cdr:y>
    </cdr:to>
    <cdr:sp macro="" textlink="">
      <cdr:nvSpPr>
        <cdr:cNvPr id="9" name="TextBox 8">
          <a:extLst xmlns:a="http://schemas.openxmlformats.org/drawingml/2006/main">
            <a:ext uri="{FF2B5EF4-FFF2-40B4-BE49-F238E27FC236}">
              <a16:creationId xmlns:a16="http://schemas.microsoft.com/office/drawing/2014/main" id="{90F66615-36E0-D653-094D-C4F3C61ED3CE}"/>
            </a:ext>
          </a:extLst>
        </cdr:cNvPr>
        <cdr:cNvSpPr txBox="1"/>
      </cdr:nvSpPr>
      <cdr:spPr>
        <a:xfrm xmlns:a="http://schemas.openxmlformats.org/drawingml/2006/main">
          <a:off x="97080" y="1135455"/>
          <a:ext cx="1418280" cy="18986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IN" sz="1000" dirty="0">
              <a:solidFill>
                <a:srgbClr val="FF0000"/>
              </a:solidFill>
            </a:rPr>
            <a:t>Beauty</a:t>
          </a:r>
        </a:p>
      </cdr:txBody>
    </cdr:sp>
  </cdr:relSizeAnchor>
  <cdr:relSizeAnchor xmlns:cdr="http://schemas.openxmlformats.org/drawingml/2006/chartDrawing">
    <cdr:from>
      <cdr:x>0.23658</cdr:x>
      <cdr:y>0.05313</cdr:y>
    </cdr:from>
    <cdr:to>
      <cdr:x>0.37906</cdr:x>
      <cdr:y>0.16085</cdr:y>
    </cdr:to>
    <cdr:sp macro="" textlink="">
      <cdr:nvSpPr>
        <cdr:cNvPr id="10" name="TextBox 9">
          <a:extLst xmlns:a="http://schemas.openxmlformats.org/drawingml/2006/main">
            <a:ext uri="{FF2B5EF4-FFF2-40B4-BE49-F238E27FC236}">
              <a16:creationId xmlns:a16="http://schemas.microsoft.com/office/drawing/2014/main" id="{A4AE6BFC-9F8E-1026-CD5F-B86421DC8304}"/>
            </a:ext>
          </a:extLst>
        </cdr:cNvPr>
        <cdr:cNvSpPr txBox="1"/>
      </cdr:nvSpPr>
      <cdr:spPr>
        <a:xfrm xmlns:a="http://schemas.openxmlformats.org/drawingml/2006/main">
          <a:off x="1081629" y="93649"/>
          <a:ext cx="651419" cy="18986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IN" sz="1000" dirty="0">
              <a:solidFill>
                <a:schemeClr val="bg1"/>
              </a:solidFill>
            </a:rPr>
            <a:t>Clean</a:t>
          </a:r>
        </a:p>
      </cdr:txBody>
    </cdr:sp>
  </cdr:relSizeAnchor>
  <cdr:relSizeAnchor xmlns:cdr="http://schemas.openxmlformats.org/drawingml/2006/chartDrawing">
    <cdr:from>
      <cdr:x>0.19771</cdr:x>
      <cdr:y>0.22291</cdr:y>
    </cdr:from>
    <cdr:to>
      <cdr:x>0.50792</cdr:x>
      <cdr:y>0.33064</cdr:y>
    </cdr:to>
    <cdr:sp macro="" textlink="">
      <cdr:nvSpPr>
        <cdr:cNvPr id="12" name="TextBox 11">
          <a:extLst xmlns:a="http://schemas.openxmlformats.org/drawingml/2006/main">
            <a:ext uri="{FF2B5EF4-FFF2-40B4-BE49-F238E27FC236}">
              <a16:creationId xmlns:a16="http://schemas.microsoft.com/office/drawing/2014/main" id="{ACD04AD0-05EA-A1BE-10F4-0259E0F58BED}"/>
            </a:ext>
          </a:extLst>
        </cdr:cNvPr>
        <cdr:cNvSpPr txBox="1"/>
      </cdr:nvSpPr>
      <cdr:spPr>
        <a:xfrm xmlns:a="http://schemas.openxmlformats.org/drawingml/2006/main">
          <a:off x="903944" y="392883"/>
          <a:ext cx="1418280" cy="18987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IN" sz="1000" dirty="0">
              <a:solidFill>
                <a:schemeClr val="bg1"/>
              </a:solidFill>
            </a:rPr>
            <a:t>Germ protection</a:t>
          </a:r>
        </a:p>
      </cdr:txBody>
    </cdr:sp>
  </cdr:relSizeAnchor>
  <cdr:relSizeAnchor xmlns:cdr="http://schemas.openxmlformats.org/drawingml/2006/chartDrawing">
    <cdr:from>
      <cdr:x>0.06762</cdr:x>
      <cdr:y>0.31069</cdr:y>
    </cdr:from>
    <cdr:to>
      <cdr:x>0.37783</cdr:x>
      <cdr:y>0.41842</cdr:y>
    </cdr:to>
    <cdr:sp macro="" textlink="">
      <cdr:nvSpPr>
        <cdr:cNvPr id="13" name="TextBox 12">
          <a:extLst xmlns:a="http://schemas.openxmlformats.org/drawingml/2006/main">
            <a:ext uri="{FF2B5EF4-FFF2-40B4-BE49-F238E27FC236}">
              <a16:creationId xmlns:a16="http://schemas.microsoft.com/office/drawing/2014/main" id="{00E281BD-5187-9636-D3BE-E014D8153079}"/>
            </a:ext>
          </a:extLst>
        </cdr:cNvPr>
        <cdr:cNvSpPr txBox="1"/>
      </cdr:nvSpPr>
      <cdr:spPr>
        <a:xfrm xmlns:a="http://schemas.openxmlformats.org/drawingml/2006/main">
          <a:off x="309138" y="547593"/>
          <a:ext cx="1418280" cy="18987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IN" sz="1000" dirty="0">
              <a:solidFill>
                <a:schemeClr val="bg1"/>
              </a:solidFill>
            </a:rPr>
            <a:t>Moisturization</a:t>
          </a:r>
        </a:p>
      </cdr:txBody>
    </cdr:sp>
  </cdr:relSizeAnchor>
  <cdr:relSizeAnchor xmlns:cdr="http://schemas.openxmlformats.org/drawingml/2006/chartDrawing">
    <cdr:from>
      <cdr:x>0.15158</cdr:x>
      <cdr:y>0.39735</cdr:y>
    </cdr:from>
    <cdr:to>
      <cdr:x>0.46179</cdr:x>
      <cdr:y>0.50507</cdr:y>
    </cdr:to>
    <cdr:sp macro="" textlink="">
      <cdr:nvSpPr>
        <cdr:cNvPr id="14" name="TextBox 13">
          <a:extLst xmlns:a="http://schemas.openxmlformats.org/drawingml/2006/main">
            <a:ext uri="{FF2B5EF4-FFF2-40B4-BE49-F238E27FC236}">
              <a16:creationId xmlns:a16="http://schemas.microsoft.com/office/drawing/2014/main" id="{C6A38C80-5F10-A64D-1A8F-B8358BC89D74}"/>
            </a:ext>
          </a:extLst>
        </cdr:cNvPr>
        <cdr:cNvSpPr txBox="1"/>
      </cdr:nvSpPr>
      <cdr:spPr>
        <a:xfrm xmlns:a="http://schemas.openxmlformats.org/drawingml/2006/main">
          <a:off x="693021" y="700343"/>
          <a:ext cx="1418280" cy="18986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IN" sz="1000" dirty="0">
              <a:solidFill>
                <a:schemeClr val="tx1"/>
              </a:solidFill>
            </a:rPr>
            <a:t>Nourishment</a:t>
          </a:r>
        </a:p>
      </cdr:txBody>
    </cdr:sp>
  </cdr:relSizeAnchor>
  <cdr:relSizeAnchor xmlns:cdr="http://schemas.openxmlformats.org/drawingml/2006/chartDrawing">
    <cdr:from>
      <cdr:x>0.22069</cdr:x>
      <cdr:y>0.13831</cdr:y>
    </cdr:from>
    <cdr:to>
      <cdr:x>0.41533</cdr:x>
      <cdr:y>0.24604</cdr:y>
    </cdr:to>
    <cdr:sp macro="" textlink="">
      <cdr:nvSpPr>
        <cdr:cNvPr id="15" name="TextBox 14">
          <a:extLst xmlns:a="http://schemas.openxmlformats.org/drawingml/2006/main">
            <a:ext uri="{FF2B5EF4-FFF2-40B4-BE49-F238E27FC236}">
              <a16:creationId xmlns:a16="http://schemas.microsoft.com/office/drawing/2014/main" id="{7D78D361-BD6B-F381-40E5-0BB3855BC720}"/>
            </a:ext>
          </a:extLst>
        </cdr:cNvPr>
        <cdr:cNvSpPr txBox="1"/>
      </cdr:nvSpPr>
      <cdr:spPr>
        <a:xfrm xmlns:a="http://schemas.openxmlformats.org/drawingml/2006/main">
          <a:off x="1008994" y="243779"/>
          <a:ext cx="889894" cy="18987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IN" sz="1000" dirty="0">
              <a:solidFill>
                <a:schemeClr val="bg1"/>
              </a:solidFill>
            </a:rPr>
            <a:t>Freshness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7C61E8-CEFF-4086-95E4-4B6EF4061B87}" type="datetimeFigureOut">
              <a:rPr lang="en-IN" smtClean="0"/>
              <a:t>25-10-2023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9A41C0-8435-48BD-AB9E-C15A0FC02E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624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A41C0-8435-48BD-AB9E-C15A0FC02E2E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9383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A41C0-8435-48BD-AB9E-C15A0FC02E2E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1196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A41C0-8435-48BD-AB9E-C15A0FC02E2E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6817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A41C0-8435-48BD-AB9E-C15A0FC02E2E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6269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9A41C0-8435-48BD-AB9E-C15A0FC02E2E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299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D074B-AB7B-4A58-B8E4-9BE6913D6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84AF94-B2F5-41F5-98F2-E8E0CEC407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61EFE-05D8-4D6E-88B5-DCBF7EE23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B7663-115A-475E-A2B4-1425DBE999D4}" type="datetimeFigureOut">
              <a:rPr lang="en-IN" smtClean="0"/>
              <a:t>25-10-2023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8B9BB-7E73-42A6-B0F1-97086D9E1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727C2-E421-47ED-B8AD-278004459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B1026-8EAC-4891-8855-006EC7AF29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8417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493CE-7129-4013-B690-514B1B775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334FC-3DF4-4506-9BC3-79A5F49166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AFC66-0EFC-405D-877D-8E0AD4D85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B7663-115A-475E-A2B4-1425DBE999D4}" type="datetimeFigureOut">
              <a:rPr lang="en-IN" smtClean="0"/>
              <a:t>25-10-2023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D3E43-BB79-419E-ACFE-6116C209E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E6F46-9540-4993-92F5-8563429A0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B1026-8EAC-4891-8855-006EC7AF29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3482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7FC54D-5138-417D-82EB-F266F9F901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67FDCB-A509-4A21-BF76-C6D91FAA29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2829C7-B62C-41AE-872B-F0A3CAF7E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B7663-115A-475E-A2B4-1425DBE999D4}" type="datetimeFigureOut">
              <a:rPr lang="en-IN" smtClean="0"/>
              <a:t>25-10-2023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24A35-5463-4DB6-AA5E-7CF9CC3EB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D5739-CCDA-4FAA-8562-2794F5285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B1026-8EAC-4891-8855-006EC7AF29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38182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uilding&#10;&#10;Description automatically generated">
            <a:extLst>
              <a:ext uri="{FF2B5EF4-FFF2-40B4-BE49-F238E27FC236}">
                <a16:creationId xmlns:a16="http://schemas.microsoft.com/office/drawing/2014/main" id="{8A560A71-D710-504A-8F90-69124DBA70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49" y="554178"/>
            <a:ext cx="10418477" cy="54353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5312" y="5056911"/>
            <a:ext cx="4184650" cy="1306657"/>
          </a:xfrm>
        </p:spPr>
        <p:txBody>
          <a:bodyPr anchor="b">
            <a:normAutofit/>
          </a:bodyPr>
          <a:lstStyle>
            <a:lvl1pPr algn="r">
              <a:defRPr sz="3400">
                <a:latin typeface="Kite Display Light" panose="02000000000000000000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A79BA1-986E-EB49-AE40-2EA99CB270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686" y="265757"/>
            <a:ext cx="1033490" cy="93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355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B0D26-915C-4692-9A70-67AA3935F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F3732-542C-45A1-8604-F57B7AED7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ABA27-48FB-414D-AE12-07C8094C5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B7663-115A-475E-A2B4-1425DBE999D4}" type="datetimeFigureOut">
              <a:rPr lang="en-IN" smtClean="0"/>
              <a:t>25-10-2023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E9F57-3FEB-43CA-83D2-F84E5443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510E5-BA32-4DEA-8028-FDD9CE231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B1026-8EAC-4891-8855-006EC7AF29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7929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F015A-AF10-4062-A029-00ABF6C4F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09223-C0E3-4328-A727-FFDEE8081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0AF2EC-6C6E-4224-BA7C-5DFB0F510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B7663-115A-475E-A2B4-1425DBE999D4}" type="datetimeFigureOut">
              <a:rPr lang="en-IN" smtClean="0"/>
              <a:t>25-10-2023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D59FB-800A-4ACF-9859-24DC7B09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CD01F-6FDE-4C48-A95F-1D6113638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B1026-8EAC-4891-8855-006EC7AF29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1418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8718A-1EBF-4E51-901B-4471517BF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BDED4-3002-42E8-A569-C71AE6B849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E6F55B-5A43-4205-8020-CE0C2005FA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775647-BAC3-41ED-8026-61056BE07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B7663-115A-475E-A2B4-1425DBE999D4}" type="datetimeFigureOut">
              <a:rPr lang="en-IN" smtClean="0"/>
              <a:t>25-10-2023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F22998-C6B6-47A3-A0BB-91BF803CA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02C32A-3D9D-4768-85D8-714A51F0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B1026-8EAC-4891-8855-006EC7AF29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5856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5EEE1-964E-48AB-A8C8-F5B1B654D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690C1-F8E3-4C63-A12F-079569F58E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C4FA4E-C3E0-45F4-8E8D-7E84C4904B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0CA24D-CC16-4C1D-A2A0-9CB428DADB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082F2E-E4CE-4999-B5DD-25619B7C5E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31BDEA-DEB3-4775-807A-83E243141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B7663-115A-475E-A2B4-1425DBE999D4}" type="datetimeFigureOut">
              <a:rPr lang="en-IN" smtClean="0"/>
              <a:t>25-10-2023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E3BCB7-293B-4FF0-9600-EEC5988E5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7989CD-480C-41CE-A564-C7D77352B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B1026-8EAC-4891-8855-006EC7AF29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5586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4A6C3-1DEC-416D-B9FD-101A48D7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D6D304-4FD0-4226-B552-FB93B44E0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B7663-115A-475E-A2B4-1425DBE999D4}" type="datetimeFigureOut">
              <a:rPr lang="en-IN" smtClean="0"/>
              <a:t>25-10-2023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90595-3EA6-4699-8F7D-743793BB5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DB5BB4-03B0-4B03-9595-C0A97B318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B1026-8EAC-4891-8855-006EC7AF29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9927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65B93D-2BB2-4D2D-8863-47383CFC3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B7663-115A-475E-A2B4-1425DBE999D4}" type="datetimeFigureOut">
              <a:rPr lang="en-IN" smtClean="0"/>
              <a:t>25-10-2023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5595AF-D3B1-4518-8AF6-2B170D704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0A61A-1254-457A-B453-35FEE21D8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B1026-8EAC-4891-8855-006EC7AF293D}" type="slidenum">
              <a:rPr lang="en-IN" smtClean="0"/>
              <a:t>‹#›</a:t>
            </a:fld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B89533-0392-45D1-86A4-B08910EDEA6C}"/>
              </a:ext>
            </a:extLst>
          </p:cNvPr>
          <p:cNvSpPr/>
          <p:nvPr userDrawn="1"/>
        </p:nvSpPr>
        <p:spPr>
          <a:xfrm>
            <a:off x="0" y="136525"/>
            <a:ext cx="12192000" cy="680224"/>
          </a:xfrm>
          <a:prstGeom prst="rect">
            <a:avLst/>
          </a:prstGeom>
          <a:solidFill>
            <a:srgbClr val="D43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B0CDE3-6EC6-47AA-8F97-9F1D63A6F8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452" y="6044693"/>
            <a:ext cx="1709005" cy="7185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B77D2A-908D-4AB1-AB19-1B410D165A8D}"/>
              </a:ext>
            </a:extLst>
          </p:cNvPr>
          <p:cNvSpPr/>
          <p:nvPr userDrawn="1"/>
        </p:nvSpPr>
        <p:spPr>
          <a:xfrm>
            <a:off x="0" y="6696900"/>
            <a:ext cx="10217426" cy="53085"/>
          </a:xfrm>
          <a:prstGeom prst="rect">
            <a:avLst/>
          </a:prstGeom>
          <a:solidFill>
            <a:srgbClr val="3B5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7988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3D0D7-78A0-471F-8F6B-61FCE5830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F3526-4E0B-429E-83E9-C370EF1FF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D2D644-910A-4807-9BD3-DFA69B566A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89AD4-E1FF-4293-97A9-1DD394B9F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B7663-115A-475E-A2B4-1425DBE999D4}" type="datetimeFigureOut">
              <a:rPr lang="en-IN" smtClean="0"/>
              <a:t>25-10-2023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61546F-173C-435D-B918-4959A7FDB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7FB329-8A1E-43EA-ADEB-DC7A2DC61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B1026-8EAC-4891-8855-006EC7AF29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5351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7AB9D-81D1-4D4F-8FFB-50F79ED5D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4DC52E-F80C-4AC9-A1E5-841EC76F01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A9F2D6-CEAD-48A4-973D-AFC3F571A0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CD65BB-14F3-48C5-A62E-0E7C3009C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B7663-115A-475E-A2B4-1425DBE999D4}" type="datetimeFigureOut">
              <a:rPr lang="en-IN" smtClean="0"/>
              <a:t>25-10-2023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CA535-DE9D-4F34-B228-A80BD4DF6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D8AF96-75D9-43A1-87C5-B39A4F2D7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B1026-8EAC-4891-8855-006EC7AF29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2418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20BB62-02FB-4239-8D0C-EE00B7807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BBEA2-476C-4942-A918-66E99F738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AADFD-CC4C-4FF2-863A-E3C65CBC06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B7663-115A-475E-A2B4-1425DBE999D4}" type="datetimeFigureOut">
              <a:rPr lang="en-IN" smtClean="0"/>
              <a:t>25-10-2023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ADA15-F444-4D7D-B5AB-9CC7C28A58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2EE52-91F4-4BCA-829B-9392C14495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B1026-8EAC-4891-8855-006EC7AF29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6446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diagramLayout" Target="../diagrams/layout1.xml"/><Relationship Id="rId18" Type="http://schemas.openxmlformats.org/officeDocument/2006/relationships/image" Target="../media/image15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12" Type="http://schemas.openxmlformats.org/officeDocument/2006/relationships/diagramData" Target="../diagrams/data1.xml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5" Type="http://schemas.openxmlformats.org/officeDocument/2006/relationships/diagramColors" Target="../diagrams/colors1.xml"/><Relationship Id="rId10" Type="http://schemas.openxmlformats.org/officeDocument/2006/relationships/image" Target="../media/image12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Relationship Id="rId14" Type="http://schemas.openxmlformats.org/officeDocument/2006/relationships/diagramQuickStyle" Target="../diagrams/quickStyle1.xml"/></Relationships>
</file>

<file path=ppt/slides/_rels/slide3.xml.rels><?xml version="1.0" encoding="UTF-8" standalone="yes" ?><Relationships xmlns="http://schemas.openxmlformats.org/package/2006/relationships"><Relationship Id="rId8" Target="../media/image9.jpeg" Type="http://schemas.openxmlformats.org/officeDocument/2006/relationships/image"/><Relationship Id="rId13" Target="../media/image24.png" Type="http://schemas.openxmlformats.org/officeDocument/2006/relationships/image"/><Relationship Id="rId18" Target="../media/image29.png" Type="http://schemas.openxmlformats.org/officeDocument/2006/relationships/image"/><Relationship Id="rId3" Target="../media/image16.jpeg" Type="http://schemas.openxmlformats.org/officeDocument/2006/relationships/image"/><Relationship Id="rId21" Target="../diagrams/data2.xml" Type="http://schemas.openxmlformats.org/officeDocument/2006/relationships/diagramData"/><Relationship Id="rId7" Target="../charts/chart1.xml" Type="http://schemas.openxmlformats.org/officeDocument/2006/relationships/chart"/><Relationship Id="rId12" Target="../media/image23.jpeg" Type="http://schemas.openxmlformats.org/officeDocument/2006/relationships/image"/><Relationship Id="rId17" Target="../media/image28.png" Type="http://schemas.openxmlformats.org/officeDocument/2006/relationships/image"/><Relationship Id="rId25" Target="../diagrams/drawing2.xml" Type="http://schemas.microsoft.com/office/2007/relationships/diagramDrawing"/><Relationship Id="rId2" Target="../media/image5.png" Type="http://schemas.openxmlformats.org/officeDocument/2006/relationships/image"/><Relationship Id="rId16" Target="../media/image27.png" Type="http://schemas.openxmlformats.org/officeDocument/2006/relationships/image"/><Relationship Id="rId20" Target="../charts/chart2.xml" Type="http://schemas.openxmlformats.org/officeDocument/2006/relationships/chart"/><Relationship Id="rId1" Target="../slideLayouts/slideLayout2.xml" Type="http://schemas.openxmlformats.org/officeDocument/2006/relationships/slideLayout"/><Relationship Id="rId6" Target="../media/image19.jpeg" Type="http://schemas.openxmlformats.org/officeDocument/2006/relationships/image"/><Relationship Id="rId11" Target="../media/image22.jpeg" Type="http://schemas.openxmlformats.org/officeDocument/2006/relationships/image"/><Relationship Id="rId24" Target="../diagrams/colors2.xml" Type="http://schemas.openxmlformats.org/officeDocument/2006/relationships/diagramColors"/><Relationship Id="rId5" Target="../media/image18.jpeg" Type="http://schemas.openxmlformats.org/officeDocument/2006/relationships/image"/><Relationship Id="rId15" Target="../media/image26.jpeg" Type="http://schemas.openxmlformats.org/officeDocument/2006/relationships/image"/><Relationship Id="rId23" Target="../diagrams/quickStyle2.xml" Type="http://schemas.openxmlformats.org/officeDocument/2006/relationships/diagramQuickStyle"/><Relationship Id="rId10" Target="../media/image21.jpeg" Type="http://schemas.openxmlformats.org/officeDocument/2006/relationships/image"/><Relationship Id="rId19" Target="../media/image30.png" Type="http://schemas.openxmlformats.org/officeDocument/2006/relationships/image"/><Relationship Id="rId4" Target="../media/image17.jpeg" Type="http://schemas.openxmlformats.org/officeDocument/2006/relationships/image"/><Relationship Id="rId9" Target="../media/image20.jpeg" Type="http://schemas.openxmlformats.org/officeDocument/2006/relationships/image"/><Relationship Id="rId14" Target="../media/image25.jpeg" Type="http://schemas.openxmlformats.org/officeDocument/2006/relationships/image"/><Relationship Id="rId22" Target="../diagrams/layout2.xml" Type="http://schemas.openxmlformats.org/officeDocument/2006/relationships/diagramLayout"/></Relationships>
</file>

<file path=ppt/slides/_rels/slide4.xml.rels><?xml version="1.0" encoding="UTF-8" standalone="yes" ?><Relationships xmlns="http://schemas.openxmlformats.org/package/2006/relationships"><Relationship Id="rId8" Target="../media/image35.jpeg" Type="http://schemas.openxmlformats.org/officeDocument/2006/relationships/image"/><Relationship Id="rId13" Target="../media/image40.jpeg" Type="http://schemas.openxmlformats.org/officeDocument/2006/relationships/image"/><Relationship Id="rId18" Target="../diagrams/layout3.xml" Type="http://schemas.openxmlformats.org/officeDocument/2006/relationships/diagramLayout"/><Relationship Id="rId3" Target="../media/image5.png" Type="http://schemas.openxmlformats.org/officeDocument/2006/relationships/image"/><Relationship Id="rId21" Target="../diagrams/drawing3.xml" Type="http://schemas.microsoft.com/office/2007/relationships/diagramDrawing"/><Relationship Id="rId7" Target="../media/image34.jpeg" Type="http://schemas.openxmlformats.org/officeDocument/2006/relationships/image"/><Relationship Id="rId12" Target="../media/image39.png" Type="http://schemas.openxmlformats.org/officeDocument/2006/relationships/image"/><Relationship Id="rId17" Target="../diagrams/data3.xml" Type="http://schemas.openxmlformats.org/officeDocument/2006/relationships/diagramData"/><Relationship Id="rId2" Target="../notesSlides/notesSlide3.xml" Type="http://schemas.openxmlformats.org/officeDocument/2006/relationships/notesSlide"/><Relationship Id="rId16" Target="../media/image43.jpeg" Type="http://schemas.openxmlformats.org/officeDocument/2006/relationships/image"/><Relationship Id="rId20" Target="../diagrams/colors3.xml" Type="http://schemas.openxmlformats.org/officeDocument/2006/relationships/diagramColors"/><Relationship Id="rId1" Target="../slideLayouts/slideLayout2.xml" Type="http://schemas.openxmlformats.org/officeDocument/2006/relationships/slideLayout"/><Relationship Id="rId6" Target="../media/image33.jpeg" Type="http://schemas.openxmlformats.org/officeDocument/2006/relationships/image"/><Relationship Id="rId11" Target="../media/image38.png" Type="http://schemas.openxmlformats.org/officeDocument/2006/relationships/image"/><Relationship Id="rId5" Target="../media/image32.jpeg" Type="http://schemas.openxmlformats.org/officeDocument/2006/relationships/image"/><Relationship Id="rId15" Target="../media/image42.jpeg" Type="http://schemas.openxmlformats.org/officeDocument/2006/relationships/image"/><Relationship Id="rId10" Target="../media/image37.png" Type="http://schemas.openxmlformats.org/officeDocument/2006/relationships/image"/><Relationship Id="rId19" Target="../diagrams/quickStyle3.xml" Type="http://schemas.openxmlformats.org/officeDocument/2006/relationships/diagramQuickStyle"/><Relationship Id="rId4" Target="../media/image31.jpeg" Type="http://schemas.openxmlformats.org/officeDocument/2006/relationships/image"/><Relationship Id="rId9" Target="../media/image36.png" Type="http://schemas.openxmlformats.org/officeDocument/2006/relationships/image"/><Relationship Id="rId14" Target="../media/image41.jpeg" Type="http://schemas.openxmlformats.org/officeDocument/2006/relationships/image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diagramQuickStyle" Target="../diagrams/quickStyle4.xml"/><Relationship Id="rId3" Type="http://schemas.openxmlformats.org/officeDocument/2006/relationships/image" Target="../media/image5.png"/><Relationship Id="rId7" Type="http://schemas.openxmlformats.org/officeDocument/2006/relationships/image" Target="../media/image47.jpeg"/><Relationship Id="rId12" Type="http://schemas.openxmlformats.org/officeDocument/2006/relationships/diagramLayout" Target="../diagrams/layou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11" Type="http://schemas.openxmlformats.org/officeDocument/2006/relationships/diagramData" Target="../diagrams/data4.xml"/><Relationship Id="rId5" Type="http://schemas.openxmlformats.org/officeDocument/2006/relationships/image" Target="../media/image45.jpeg"/><Relationship Id="rId15" Type="http://schemas.microsoft.com/office/2007/relationships/diagramDrawing" Target="../diagrams/drawing4.xml"/><Relationship Id="rId10" Type="http://schemas.openxmlformats.org/officeDocument/2006/relationships/image" Target="../media/image50.jpe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diagramColors" Target="../diagrams/colors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13" Type="http://schemas.openxmlformats.org/officeDocument/2006/relationships/image" Target="../media/image61.emf"/><Relationship Id="rId18" Type="http://schemas.openxmlformats.org/officeDocument/2006/relationships/diagramQuickStyle" Target="../diagrams/quickStyle5.xml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diagramLayout" Target="../diagrams/layout5.xml"/><Relationship Id="rId2" Type="http://schemas.openxmlformats.org/officeDocument/2006/relationships/notesSlide" Target="../notesSlides/notesSlide5.xml"/><Relationship Id="rId16" Type="http://schemas.openxmlformats.org/officeDocument/2006/relationships/diagramData" Target="../diagrams/data5.xml"/><Relationship Id="rId20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emf"/><Relationship Id="rId15" Type="http://schemas.openxmlformats.org/officeDocument/2006/relationships/image" Target="../media/image62.emf"/><Relationship Id="rId10" Type="http://schemas.openxmlformats.org/officeDocument/2006/relationships/image" Target="../media/image58.png"/><Relationship Id="rId19" Type="http://schemas.openxmlformats.org/officeDocument/2006/relationships/diagramColors" Target="../diagrams/colors5.xml"/><Relationship Id="rId4" Type="http://schemas.openxmlformats.org/officeDocument/2006/relationships/image" Target="../media/image52.emf"/><Relationship Id="rId9" Type="http://schemas.openxmlformats.org/officeDocument/2006/relationships/image" Target="../media/image57.emf"/><Relationship Id="rId14" Type="http://schemas.openxmlformats.org/officeDocument/2006/relationships/package" Target="../embeddings/Microsoft_Excel_Worksheet1.xlsx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 ?><Relationships xmlns="http://schemas.openxmlformats.org/package/2006/relationships"><Relationship Id="rId3" Target="../media/image64.jpeg" Type="http://schemas.openxmlformats.org/officeDocument/2006/relationships/image"/><Relationship Id="rId7" Target="../media/image67.emf" Type="http://schemas.openxmlformats.org/officeDocument/2006/relationships/image"/><Relationship Id="rId2" Target="../media/image63.jpe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5.png" Type="http://schemas.openxmlformats.org/officeDocument/2006/relationships/image"/><Relationship Id="rId5" Target="../media/image66.jpeg" Type="http://schemas.openxmlformats.org/officeDocument/2006/relationships/image"/><Relationship Id="rId4" Target="../media/image65.jpeg" Type="http://schemas.openxmlformats.org/officeDocument/2006/relationships/image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en-US"/>
            </a:defPPr>
            <a:lvl1pPr algn="l" defTabSz="914400" eaLnBrk="1" hangingPunct="1" latinLnBrk="0" marL="0" rtl="0">
              <a:defRPr kern="1200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descr="Diagram&#10;&#10;Description automatically generated" id="3" name="Picture 2">
            <a:extLst>
              <a:ext uri="{FF2B5EF4-FFF2-40B4-BE49-F238E27FC236}">
                <a16:creationId xmlns:a16="http://schemas.microsoft.com/office/drawing/2014/main" id="{A813C63C-A29E-ADA1-44FF-4BFC98F2AC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" t="5"/>
          <a:stretch/>
        </p:blipFill>
        <p:spPr>
          <a:xfrm>
            <a:off x="-3484" y="0"/>
            <a:ext cx="12191980" cy="68567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49ADCF-6F39-6837-61E2-B932C3F27617}"/>
              </a:ext>
            </a:extLst>
          </p:cNvPr>
          <p:cNvSpPr/>
          <p:nvPr/>
        </p:nvSpPr>
        <p:spPr>
          <a:xfrm>
            <a:off x="5081666" y="659567"/>
            <a:ext cx="4751882" cy="644577"/>
          </a:xfrm>
          <a:prstGeom prst="rect">
            <a:avLst/>
          </a:prstGeom>
          <a:solidFill>
            <a:srgbClr val="D4328B"/>
          </a:solidFill>
          <a:ln>
            <a:solidFill>
              <a:srgbClr val="D432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b="1" lang="en-US" sz="2000">
                <a:latin panose="020B0603020203020004" typeface="Energy"/>
                <a:cs charset="0" panose="02020603050405020304" pitchFamily="18" typeface="Times New Roman"/>
              </a:rPr>
              <a:t> TEAM Wreck-it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C981CC-EA97-8CB6-0E55-F24EF94811C5}"/>
              </a:ext>
            </a:extLst>
          </p:cNvPr>
          <p:cNvSpPr/>
          <p:nvPr/>
        </p:nvSpPr>
        <p:spPr>
          <a:xfrm>
            <a:off x="4227226" y="5126637"/>
            <a:ext cx="3075482" cy="497174"/>
          </a:xfrm>
          <a:prstGeom prst="rect">
            <a:avLst/>
          </a:prstGeom>
          <a:solidFill>
            <a:srgbClr val="D4328B"/>
          </a:solidFill>
          <a:ln>
            <a:solidFill>
              <a:srgbClr val="D432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b="1" lang="en-US">
                <a:latin panose="020B0603020203020004" typeface="Energy"/>
                <a:cs charset="0" panose="02020603050405020304" pitchFamily="18" typeface="Times New Roman"/>
              </a:rPr>
              <a:t>DEBOSREE ROY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3E2111-07CA-08C9-D4A9-F0021F1E56C0}"/>
              </a:ext>
            </a:extLst>
          </p:cNvPr>
          <p:cNvSpPr/>
          <p:nvPr/>
        </p:nvSpPr>
        <p:spPr>
          <a:xfrm>
            <a:off x="5563848" y="5743090"/>
            <a:ext cx="3075482" cy="497174"/>
          </a:xfrm>
          <a:prstGeom prst="rect">
            <a:avLst/>
          </a:prstGeom>
          <a:solidFill>
            <a:srgbClr val="D4328B"/>
          </a:solidFill>
          <a:ln>
            <a:solidFill>
              <a:srgbClr val="D432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b="1" lang="en-US">
                <a:latin panose="020B0603020203020004" typeface="Energy"/>
                <a:cs charset="0" panose="02020603050405020304" pitchFamily="18" typeface="Times New Roman"/>
              </a:rPr>
              <a:t>DRISHA PAUL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53AACB-CDEE-E4D1-E78F-DCF14ED95E52}"/>
              </a:ext>
            </a:extLst>
          </p:cNvPr>
          <p:cNvSpPr/>
          <p:nvPr/>
        </p:nvSpPr>
        <p:spPr>
          <a:xfrm>
            <a:off x="7302708" y="6329885"/>
            <a:ext cx="3075482" cy="497174"/>
          </a:xfrm>
          <a:prstGeom prst="rect">
            <a:avLst/>
          </a:prstGeom>
          <a:solidFill>
            <a:srgbClr val="D4328B"/>
          </a:solidFill>
          <a:ln>
            <a:solidFill>
              <a:srgbClr val="D432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b="1" lang="en-US">
                <a:latin panose="020B0603020203020004" typeface="Energy"/>
                <a:cs charset="0" panose="02020603050405020304" pitchFamily="18" typeface="Times New Roman"/>
              </a:rPr>
              <a:t>DYUWAN SHUKLA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3351DC-32BC-4B32-CA1E-3F972EE33311}"/>
              </a:ext>
            </a:extLst>
          </p:cNvPr>
          <p:cNvSpPr/>
          <p:nvPr/>
        </p:nvSpPr>
        <p:spPr>
          <a:xfrm>
            <a:off x="3504" y="5772749"/>
            <a:ext cx="3632636" cy="1083969"/>
          </a:xfrm>
          <a:prstGeom prst="rect">
            <a:avLst/>
          </a:prstGeom>
          <a:solidFill>
            <a:srgbClr val="D4328B"/>
          </a:solidFill>
          <a:ln>
            <a:solidFill>
              <a:srgbClr val="D432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b="1" lang="en-US">
                <a:latin panose="020B0603020203020004" typeface="Energy"/>
                <a:cs charset="0" panose="02020603050405020304" pitchFamily="18" typeface="Times New Roman"/>
              </a:rPr>
              <a:t>XLRI JAMSHEDPUR</a:t>
            </a:r>
          </a:p>
        </p:txBody>
      </p:sp>
    </p:spTree>
    <p:extLst>
      <p:ext uri="{BB962C8B-B14F-4D97-AF65-F5344CB8AC3E}">
        <p14:creationId xmlns:p14="http://schemas.microsoft.com/office/powerpoint/2010/main" val="1886061170"/>
      </p:ext>
    </p:extLst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&#10;&#10;Description automatically generated" id="4" name="Picture 3">
            <a:extLst>
              <a:ext uri="{FF2B5EF4-FFF2-40B4-BE49-F238E27FC236}">
                <a16:creationId xmlns:a16="http://schemas.microsoft.com/office/drawing/2014/main" id="{80BB1FD3-93EF-D83C-F7BB-38842CED2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746" y="-59960"/>
            <a:ext cx="716254" cy="4489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F5DCF47-4EF9-4C5B-BDAC-EA96124195F8}"/>
              </a:ext>
            </a:extLst>
          </p:cNvPr>
          <p:cNvSpPr/>
          <p:nvPr/>
        </p:nvSpPr>
        <p:spPr>
          <a:xfrm flipV="1">
            <a:off x="-1" y="6849542"/>
            <a:ext cx="12192000" cy="9144"/>
          </a:xfrm>
          <a:prstGeom prst="rect">
            <a:avLst/>
          </a:prstGeom>
          <a:ln w="28575">
            <a:solidFill>
              <a:srgbClr val="D432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 rtlCol="0"/>
          <a:lstStyle>
            <a:defPPr>
              <a:defRPr lang="en-US"/>
            </a:defPPr>
            <a:lvl1pPr algn="l" defTabSz="914400" eaLnBrk="1" hangingPunct="1" latinLnBrk="0" marL="0" rtl="0">
              <a:defRPr kern="1200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>
              <a:latin charset="0" panose="02020603050405020304" pitchFamily="18" typeface="Times New Roman"/>
              <a:cs charset="0" panose="02020603050405020304" pitchFamily="18" typeface="Times New Roman"/>
            </a:endParaRPr>
          </a:p>
        </p:txBody>
      </p:sp>
      <p:pic>
        <p:nvPicPr>
          <p:cNvPr descr="Santoor Sandal &amp; Turmeric BathÂ Soap for Younger Looking &amp; Glowing Skin, 150 g (Pack of 4)" id="1026" name="Picture 2">
            <a:extLst>
              <a:ext uri="{FF2B5EF4-FFF2-40B4-BE49-F238E27FC236}">
                <a16:creationId xmlns:a16="http://schemas.microsoft.com/office/drawing/2014/main" id="{0B1047DA-6834-53E7-B547-EB49C0009A2A}"/>
              </a:ext>
            </a:extLst>
          </p:cNvPr>
          <p:cNvPicPr>
            <a:picLocks noChangeArrowheads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53" r="24" t="11"/>
          <a:stretch/>
        </p:blipFill>
        <p:spPr bwMode="auto">
          <a:xfrm>
            <a:off x="3725856" y="976464"/>
            <a:ext cx="890836" cy="61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3D4CC55-D57D-0575-EB29-889C55791D8B}"/>
              </a:ext>
            </a:extLst>
          </p:cNvPr>
          <p:cNvPicPr>
            <a:picLocks noChangeArrowheads="1"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" l="61" r="40" t="37"/>
          <a:stretch/>
        </p:blipFill>
        <p:spPr bwMode="auto">
          <a:xfrm>
            <a:off x="4609915" y="1322279"/>
            <a:ext cx="911773" cy="53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46">
            <a:extLst>
              <a:ext uri="{FF2B5EF4-FFF2-40B4-BE49-F238E27FC236}">
                <a16:creationId xmlns:a16="http://schemas.microsoft.com/office/drawing/2014/main" id="{0778DE62-0B8F-A0EF-8BFB-266E764DB4D8}"/>
              </a:ext>
            </a:extLst>
          </p:cNvPr>
          <p:cNvSpPr txBox="1">
            <a:spLocks/>
          </p:cNvSpPr>
          <p:nvPr/>
        </p:nvSpPr>
        <p:spPr>
          <a:xfrm>
            <a:off x="3508930" y="742680"/>
            <a:ext cx="4197329" cy="249041"/>
          </a:xfrm>
          <a:prstGeom prst="rect">
            <a:avLst/>
          </a:prstGeom>
        </p:spPr>
        <p:txBody>
          <a:bodyPr anchor="ctr" bIns="45720" lIns="91440" rIns="91440" rtlCol="0" tIns="45720" vert="horz">
            <a:noAutofit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kern="1200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b="1" i="1" lang="en-IN" sz="1400">
                <a:solidFill>
                  <a:schemeClr val="tx1">
                    <a:lumMod val="85000"/>
                    <a:lumOff val="15000"/>
                  </a:schemeClr>
                </a:solidFill>
                <a:latin charset="0" panose="02020603050405020304" pitchFamily="18" typeface="Times New Roman"/>
                <a:ea charset="0" panose="02000000000000000000" pitchFamily="2" typeface="Kite Display"/>
                <a:cs charset="0" panose="02020603050405020304" pitchFamily="18" typeface="Times New Roman"/>
              </a:rPr>
              <a:t>Our proposal : A soap that breaks all gender norms…. </a:t>
            </a:r>
          </a:p>
        </p:txBody>
      </p:sp>
      <p:sp>
        <p:nvSpPr>
          <p:cNvPr id="16" name="Title 46">
            <a:extLst>
              <a:ext uri="{FF2B5EF4-FFF2-40B4-BE49-F238E27FC236}">
                <a16:creationId xmlns:a16="http://schemas.microsoft.com/office/drawing/2014/main" id="{51DE8BD8-7D05-8610-061C-4FD52AEF0F9F}"/>
              </a:ext>
            </a:extLst>
          </p:cNvPr>
          <p:cNvSpPr txBox="1">
            <a:spLocks/>
          </p:cNvSpPr>
          <p:nvPr/>
        </p:nvSpPr>
        <p:spPr>
          <a:xfrm>
            <a:off x="92562" y="4669468"/>
            <a:ext cx="3606147" cy="389028"/>
          </a:xfrm>
          <a:prstGeom prst="rect">
            <a:avLst/>
          </a:prstGeom>
          <a:noFill/>
        </p:spPr>
        <p:txBody>
          <a:bodyPr anchor="ctr" bIns="45720" lIns="91440" rIns="91440" rtlCol="0" tIns="45720" vert="horz">
            <a:noAutofit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kern="1200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b="1" lang="en-IN" sz="1400">
                <a:solidFill>
                  <a:srgbClr val="A80054"/>
                </a:solidFill>
                <a:latin charset="0" panose="02020603050405020304" pitchFamily="18" typeface="Times New Roman"/>
                <a:ea charset="0" panose="02000000000000000000" pitchFamily="2" typeface="Kite Display"/>
                <a:cs charset="0" panose="02020603050405020304" pitchFamily="18" typeface="Times New Roman"/>
              </a:rPr>
              <a:t>What consumers look for in bar soap for skincare – </a:t>
            </a:r>
            <a:r>
              <a:rPr b="1" lang="en-IN" sz="1400">
                <a:solidFill>
                  <a:schemeClr val="tx1">
                    <a:lumMod val="95000"/>
                    <a:lumOff val="5000"/>
                  </a:schemeClr>
                </a:solidFill>
                <a:latin charset="0" panose="02020603050405020304" pitchFamily="18" typeface="Times New Roman"/>
                <a:ea charset="0" panose="02000000000000000000" pitchFamily="2" typeface="Kite Display"/>
                <a:cs charset="0" panose="02020603050405020304" pitchFamily="18" typeface="Times New Roman"/>
              </a:rPr>
              <a:t>results of our survey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FE333A1-76E7-CBCB-6041-F5BE0D2D04B2}"/>
              </a:ext>
            </a:extLst>
          </p:cNvPr>
          <p:cNvSpPr/>
          <p:nvPr/>
        </p:nvSpPr>
        <p:spPr>
          <a:xfrm>
            <a:off x="120193" y="945524"/>
            <a:ext cx="3356985" cy="534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r>
              <a:rPr b="1" lang="en-IN" sz="1400">
                <a:solidFill>
                  <a:srgbClr val="A80054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 The bar soap market : </a:t>
            </a:r>
            <a:r>
              <a:rPr b="1" i="1" lang="en-IN" sz="1400">
                <a:solidFill>
                  <a:srgbClr val="A80054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The market for bar soap still remains the largest…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26CC30-6A52-156A-D82A-49BB1E56FD9C}"/>
              </a:ext>
            </a:extLst>
          </p:cNvPr>
          <p:cNvCxnSpPr>
            <a:cxnSpLocks/>
          </p:cNvCxnSpPr>
          <p:nvPr/>
        </p:nvCxnSpPr>
        <p:spPr>
          <a:xfrm flipH="1">
            <a:off x="3507352" y="691931"/>
            <a:ext cx="30263" cy="6160542"/>
          </a:xfrm>
          <a:prstGeom prst="line">
            <a:avLst/>
          </a:prstGeom>
          <a:ln>
            <a:solidFill>
              <a:srgbClr val="D4328B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46">
            <a:extLst>
              <a:ext uri="{FF2B5EF4-FFF2-40B4-BE49-F238E27FC236}">
                <a16:creationId xmlns:a16="http://schemas.microsoft.com/office/drawing/2014/main" id="{DCC53A43-BD2D-2712-4918-FDE35ECFBFEB}"/>
              </a:ext>
            </a:extLst>
          </p:cNvPr>
          <p:cNvSpPr txBox="1">
            <a:spLocks/>
          </p:cNvSpPr>
          <p:nvPr/>
        </p:nvSpPr>
        <p:spPr>
          <a:xfrm>
            <a:off x="133028" y="5981132"/>
            <a:ext cx="3593853" cy="278843"/>
          </a:xfrm>
          <a:prstGeom prst="rect">
            <a:avLst/>
          </a:prstGeom>
          <a:noFill/>
        </p:spPr>
        <p:txBody>
          <a:bodyPr anchor="ctr" bIns="45720" lIns="91440" rIns="91440" rtlCol="0" tIns="45720" vert="horz">
            <a:noAutofit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kern="1200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b="1" lang="en-IN" sz="1400">
                <a:solidFill>
                  <a:srgbClr val="A80054"/>
                </a:solidFill>
                <a:latin charset="0" panose="02020603050405020304" pitchFamily="18" typeface="Times New Roman"/>
                <a:ea charset="0" panose="02000000000000000000" pitchFamily="2" typeface="Kite Display"/>
                <a:cs charset="0" panose="02020603050405020304" pitchFamily="18" typeface="Times New Roman"/>
              </a:rPr>
              <a:t>What consumers associate with Dettol </a:t>
            </a: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32DE3EB4-200B-804D-839D-3AF59C0C6D72}"/>
              </a:ext>
            </a:extLst>
          </p:cNvPr>
          <p:cNvSpPr/>
          <p:nvPr/>
        </p:nvSpPr>
        <p:spPr>
          <a:xfrm>
            <a:off x="120569" y="1499325"/>
            <a:ext cx="507743" cy="484431"/>
          </a:xfrm>
          <a:prstGeom prst="donut">
            <a:avLst>
              <a:gd fmla="val 5943" name="adj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b="1" lang="en-IN" sz="12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90%</a:t>
            </a: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DACC9A46-3E1E-E443-59F2-31B4CB485E81}"/>
              </a:ext>
            </a:extLst>
          </p:cNvPr>
          <p:cNvSpPr/>
          <p:nvPr/>
        </p:nvSpPr>
        <p:spPr>
          <a:xfrm>
            <a:off x="120569" y="2045793"/>
            <a:ext cx="515362" cy="491700"/>
          </a:xfrm>
          <a:prstGeom prst="donut">
            <a:avLst>
              <a:gd fmla="val 5943" name="adj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b="1" lang="en-US" sz="11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6</a:t>
            </a:r>
            <a:r>
              <a:rPr b="1" lang="en-IN" sz="11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.2%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C11E2D3-5D6C-D02B-331A-5D5CC9B776CB}"/>
              </a:ext>
            </a:extLst>
          </p:cNvPr>
          <p:cNvSpPr/>
          <p:nvPr/>
        </p:nvSpPr>
        <p:spPr>
          <a:xfrm>
            <a:off x="628313" y="1572531"/>
            <a:ext cx="2810075" cy="389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r>
              <a:rPr lang="en-IN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Indians still use bar soap for bathing as compared </a:t>
            </a:r>
            <a:r>
              <a:rPr b="1" lang="en-IN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9% </a:t>
            </a:r>
            <a:r>
              <a:rPr lang="en-IN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who use body shower gel</a:t>
            </a:r>
          </a:p>
        </p:txBody>
      </p:sp>
      <p:pic>
        <p:nvPicPr>
          <p:cNvPr descr="LUX Rose &amp; Vitamin E Soap, Bathing Soap With Floral Fragrance, Soft,  Moisturized And Glowing Skin, 100 g (Pack of 3) : Amazon.in: Beauty" id="34" name="Picture 2">
            <a:extLst>
              <a:ext uri="{FF2B5EF4-FFF2-40B4-BE49-F238E27FC236}">
                <a16:creationId xmlns:a16="http://schemas.microsoft.com/office/drawing/2014/main" id="{9406D9E0-94A2-0DE2-4678-B849B9F1D059}"/>
              </a:ext>
            </a:extLst>
          </p:cNvPr>
          <p:cNvPicPr>
            <a:picLocks noChangeArrowheads="1"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702" y="1048818"/>
            <a:ext cx="890837" cy="58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5DCCFD-BD0C-4381-EF2F-A69A1E6D4DD4}"/>
              </a:ext>
            </a:extLst>
          </p:cNvPr>
          <p:cNvCxnSpPr>
            <a:cxnSpLocks/>
          </p:cNvCxnSpPr>
          <p:nvPr/>
        </p:nvCxnSpPr>
        <p:spPr>
          <a:xfrm>
            <a:off x="5589545" y="1107363"/>
            <a:ext cx="0" cy="1228266"/>
          </a:xfrm>
          <a:prstGeom prst="line">
            <a:avLst/>
          </a:prstGeom>
          <a:ln w="12700">
            <a:solidFill>
              <a:srgbClr val="D4328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Imported Dove Soap - 100 GM/135 GM (Made in Germany), Packaging Type: Box,  Packaging Size: 50g" id="41" name="Picture 4">
            <a:extLst>
              <a:ext uri="{FF2B5EF4-FFF2-40B4-BE49-F238E27FC236}">
                <a16:creationId xmlns:a16="http://schemas.microsoft.com/office/drawing/2014/main" id="{4DBD2153-1D99-12B7-33A6-8F2E52F4C643}"/>
              </a:ext>
            </a:extLst>
          </p:cNvPr>
          <p:cNvPicPr>
            <a:picLocks noChangeArrowheads="1"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" t="118"/>
          <a:stretch/>
        </p:blipFill>
        <p:spPr bwMode="auto">
          <a:xfrm>
            <a:off x="4590724" y="1660235"/>
            <a:ext cx="998821" cy="553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Buy Dove Men + Care Extra Fresh Bar Soap, 14 Count (Pack of 1) Online at  Low Prices in India - Amazon.in" id="1030" name="Picture 6">
            <a:extLst>
              <a:ext uri="{FF2B5EF4-FFF2-40B4-BE49-F238E27FC236}">
                <a16:creationId xmlns:a16="http://schemas.microsoft.com/office/drawing/2014/main" id="{9CA891E6-6D43-84B3-AD18-921C36E274BA}"/>
              </a:ext>
            </a:extLst>
          </p:cNvPr>
          <p:cNvPicPr>
            <a:picLocks noChangeArrowheads="1"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" r="15" t="49"/>
          <a:stretch/>
        </p:blipFill>
        <p:spPr bwMode="auto">
          <a:xfrm>
            <a:off x="5633979" y="1052457"/>
            <a:ext cx="705932" cy="54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Buy AE Naturals Crystal Q Skin Lightening Soap For Men 135g Improves Skin  Texture And Makes Skin Glow, Controls Pigmentation, Dark Spots And Pimples,  Reduces Wrinkles Online at Low Prices in India -" id="42" name="Picture 10">
            <a:extLst>
              <a:ext uri="{FF2B5EF4-FFF2-40B4-BE49-F238E27FC236}">
                <a16:creationId xmlns:a16="http://schemas.microsoft.com/office/drawing/2014/main" id="{70A52DD0-FB2E-E1DB-D89B-0274D2C2CE41}"/>
              </a:ext>
            </a:extLst>
          </p:cNvPr>
          <p:cNvPicPr>
            <a:picLocks noChangeArrowheads="1"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"/>
          <a:stretch/>
        </p:blipFill>
        <p:spPr bwMode="auto">
          <a:xfrm>
            <a:off x="5624294" y="1754564"/>
            <a:ext cx="799116" cy="49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Wild Stone Forest Spice Deodorant Soap 125 g" id="1036" name="Picture 12">
            <a:extLst>
              <a:ext uri="{FF2B5EF4-FFF2-40B4-BE49-F238E27FC236}">
                <a16:creationId xmlns:a16="http://schemas.microsoft.com/office/drawing/2014/main" id="{0F9870A5-1BA7-A6B3-02B9-A7C688762C87}"/>
              </a:ext>
            </a:extLst>
          </p:cNvPr>
          <p:cNvPicPr>
            <a:picLocks noChangeArrowheads="1"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" t="89"/>
          <a:stretch/>
        </p:blipFill>
        <p:spPr bwMode="auto">
          <a:xfrm>
            <a:off x="6544731" y="1025508"/>
            <a:ext cx="838787" cy="61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Buy Fiama Men Deep Clean Gel Bar I ITC Store Online" id="1038" name="Picture 14">
            <a:extLst>
              <a:ext uri="{FF2B5EF4-FFF2-40B4-BE49-F238E27FC236}">
                <a16:creationId xmlns:a16="http://schemas.microsoft.com/office/drawing/2014/main" id="{35CFE7D5-E4AA-F314-F687-80468DE2EC4E}"/>
              </a:ext>
            </a:extLst>
          </p:cNvPr>
          <p:cNvPicPr>
            <a:picLocks noChangeArrowheads="1"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" t="154"/>
          <a:stretch/>
        </p:blipFill>
        <p:spPr bwMode="auto">
          <a:xfrm>
            <a:off x="6486312" y="1677267"/>
            <a:ext cx="949252" cy="54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57EF8B2-C27D-6DAC-8D66-F1F931D11936}"/>
              </a:ext>
            </a:extLst>
          </p:cNvPr>
          <p:cNvSpPr/>
          <p:nvPr/>
        </p:nvSpPr>
        <p:spPr>
          <a:xfrm>
            <a:off x="3659235" y="2450639"/>
            <a:ext cx="4104895" cy="10105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indent="-92075" marL="92075">
              <a:buFont charset="0" panose="020B0604020202020204" pitchFamily="34" typeface="Arial"/>
              <a:buChar char="•"/>
            </a:pPr>
            <a:r>
              <a:rPr lang="en-IN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Beauty and skincare are associated with feminine attributes, softer colours and with </a:t>
            </a:r>
          </a:p>
          <a:p>
            <a:pPr indent="-92075" marL="92075">
              <a:buFont charset="0" panose="020B0604020202020204" pitchFamily="34" typeface="Arial"/>
              <a:buChar char="•"/>
            </a:pPr>
            <a:r>
              <a:rPr lang="en-IN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Soap bars for men are associated with a dark colour, words like , ‘cool’, ‘fresh’,</a:t>
            </a:r>
          </a:p>
          <a:p>
            <a:pPr indent="-92075" marL="92075">
              <a:buFont charset="0" panose="020B0604020202020204" pitchFamily="34" typeface="Arial"/>
              <a:buChar char="•"/>
            </a:pPr>
            <a:r>
              <a:rPr lang="en-IN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For the consumer who doesn’t associate with the binary, there is a sense of feeling left out </a:t>
            </a:r>
          </a:p>
          <a:p>
            <a:pPr indent="-92075" marL="92075">
              <a:buFont charset="0" panose="020B0604020202020204" pitchFamily="34" typeface="Arial"/>
              <a:buChar char="•"/>
            </a:pPr>
            <a:endParaRPr lang="en-IN" sz="1400">
              <a:solidFill>
                <a:schemeClr val="tx1"/>
              </a:solidFill>
              <a:latin charset="0" panose="02020603050405020304" pitchFamily="18" typeface="Times New Roman"/>
              <a:cs charset="0" panose="02020603050405020304" pitchFamily="18" typeface="Times New Roman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60A69AE-A8D7-D6BB-5B9B-03460263416A}"/>
              </a:ext>
            </a:extLst>
          </p:cNvPr>
          <p:cNvSpPr/>
          <p:nvPr/>
        </p:nvSpPr>
        <p:spPr>
          <a:xfrm>
            <a:off x="3527154" y="3470111"/>
            <a:ext cx="4286523" cy="3105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r>
              <a:rPr b="1" i="1" lang="en-IN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The clear distinction between genders must be broken 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59C701F-A104-F4BC-CBAE-1E807DD35A5E}"/>
              </a:ext>
            </a:extLst>
          </p:cNvPr>
          <p:cNvCxnSpPr>
            <a:cxnSpLocks/>
          </p:cNvCxnSpPr>
          <p:nvPr/>
        </p:nvCxnSpPr>
        <p:spPr>
          <a:xfrm flipH="1">
            <a:off x="7640633" y="718122"/>
            <a:ext cx="13071" cy="6134351"/>
          </a:xfrm>
          <a:prstGeom prst="line">
            <a:avLst/>
          </a:prstGeom>
          <a:ln>
            <a:solidFill>
              <a:srgbClr val="D4328B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7B271CD2-C5C1-4F76-8BAA-FCF1B3E3C8B2}"/>
              </a:ext>
            </a:extLst>
          </p:cNvPr>
          <p:cNvSpPr/>
          <p:nvPr/>
        </p:nvSpPr>
        <p:spPr>
          <a:xfrm>
            <a:off x="3671332" y="5290915"/>
            <a:ext cx="3913781" cy="471025"/>
          </a:xfrm>
          <a:prstGeom prst="rect">
            <a:avLst/>
          </a:prstGeom>
          <a:solidFill>
            <a:srgbClr val="F5CBE1"/>
          </a:solidFill>
          <a:ln>
            <a:solidFill>
              <a:srgbClr val="A80054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r>
              <a:rPr lang="en-IN" sz="1400">
                <a:solidFill>
                  <a:schemeClr val="tx1">
                    <a:lumMod val="95000"/>
                    <a:lumOff val="5000"/>
                  </a:schemeClr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“</a:t>
            </a:r>
            <a:r>
              <a:rPr lang="en-IN" sz="1200">
                <a:solidFill>
                  <a:schemeClr val="tx1">
                    <a:lumMod val="95000"/>
                    <a:lumOff val="5000"/>
                  </a:schemeClr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My daughter is 14. I don’t know which soap to buy for her, something that won’t harm her skin” </a:t>
            </a:r>
            <a:r>
              <a:rPr i="1" lang="en-IN" sz="1200">
                <a:solidFill>
                  <a:schemeClr val="tx1">
                    <a:lumMod val="95000"/>
                    <a:lumOff val="5000"/>
                  </a:schemeClr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…..Rashmi,39</a:t>
            </a:r>
            <a:endParaRPr i="1" lang="en-IN" sz="1400">
              <a:solidFill>
                <a:schemeClr val="tx1">
                  <a:lumMod val="95000"/>
                  <a:lumOff val="5000"/>
                </a:schemeClr>
              </a:solidFill>
              <a:latin charset="0" panose="02020603050405020304" pitchFamily="18" typeface="Times New Roman"/>
              <a:cs charset="0" panose="02020603050405020304" pitchFamily="18" typeface="Times New Roman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1FC052F-B4AD-FCBB-D9EE-A5481BF5D8E6}"/>
              </a:ext>
            </a:extLst>
          </p:cNvPr>
          <p:cNvSpPr/>
          <p:nvPr/>
        </p:nvSpPr>
        <p:spPr>
          <a:xfrm>
            <a:off x="3659236" y="5847058"/>
            <a:ext cx="3922442" cy="471025"/>
          </a:xfrm>
          <a:prstGeom prst="rect">
            <a:avLst/>
          </a:prstGeom>
          <a:solidFill>
            <a:srgbClr val="F5CBE1"/>
          </a:solidFill>
          <a:ln>
            <a:solidFill>
              <a:srgbClr val="A80054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r>
              <a:rPr lang="en-IN" sz="1200">
                <a:solidFill>
                  <a:schemeClr val="tx1">
                    <a:lumMod val="95000"/>
                    <a:lumOff val="5000"/>
                  </a:schemeClr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“there is no soap I feel represents me. don’t want a female or male soap bar”...</a:t>
            </a:r>
            <a:r>
              <a:rPr err="1" lang="en-IN" sz="1200">
                <a:solidFill>
                  <a:schemeClr val="tx1">
                    <a:lumMod val="95000"/>
                    <a:lumOff val="5000"/>
                  </a:schemeClr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Priyam</a:t>
            </a:r>
            <a:r>
              <a:rPr lang="en-IN" sz="1200">
                <a:solidFill>
                  <a:schemeClr val="tx1">
                    <a:lumMod val="95000"/>
                    <a:lumOff val="5000"/>
                  </a:schemeClr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 from LQBTQIA+ community</a:t>
            </a:r>
            <a:endParaRPr i="1" lang="en-IN" sz="1200">
              <a:solidFill>
                <a:schemeClr val="tx1">
                  <a:lumMod val="95000"/>
                  <a:lumOff val="5000"/>
                </a:schemeClr>
              </a:solidFill>
              <a:latin charset="0" panose="02020603050405020304" pitchFamily="18" typeface="Times New Roman"/>
              <a:cs charset="0" panose="02020603050405020304" pitchFamily="18" typeface="Times New Roman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7CBDE46-5935-5932-9F06-1E355FB0A377}"/>
              </a:ext>
            </a:extLst>
          </p:cNvPr>
          <p:cNvSpPr/>
          <p:nvPr/>
        </p:nvSpPr>
        <p:spPr>
          <a:xfrm>
            <a:off x="212009" y="5084592"/>
            <a:ext cx="540799" cy="275462"/>
          </a:xfrm>
          <a:prstGeom prst="rect">
            <a:avLst/>
          </a:prstGeom>
          <a:solidFill>
            <a:srgbClr val="FF00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b="1" lang="en-IN" sz="1400">
                <a:latin charset="0" panose="02020603050405020304" pitchFamily="18" typeface="Times New Roman"/>
                <a:cs charset="0" panose="02020603050405020304" pitchFamily="18" typeface="Times New Roman"/>
              </a:rPr>
              <a:t>53%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B5EA352-48C2-5AB6-8032-537D49702A40}"/>
              </a:ext>
            </a:extLst>
          </p:cNvPr>
          <p:cNvSpPr/>
          <p:nvPr/>
        </p:nvSpPr>
        <p:spPr>
          <a:xfrm>
            <a:off x="212009" y="5411141"/>
            <a:ext cx="540799" cy="275462"/>
          </a:xfrm>
          <a:prstGeom prst="rect">
            <a:avLst/>
          </a:prstGeom>
          <a:solidFill>
            <a:srgbClr val="FF00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b="1" lang="en-IN" sz="1400">
                <a:latin charset="0" panose="02020603050405020304" pitchFamily="18" typeface="Times New Roman"/>
                <a:cs charset="0" panose="02020603050405020304" pitchFamily="18" typeface="Times New Roman"/>
              </a:rPr>
              <a:t>65%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DDC196E-7B79-A263-2AF7-4E70C35D6221}"/>
              </a:ext>
            </a:extLst>
          </p:cNvPr>
          <p:cNvSpPr/>
          <p:nvPr/>
        </p:nvSpPr>
        <p:spPr>
          <a:xfrm>
            <a:off x="212009" y="5745751"/>
            <a:ext cx="540799" cy="275462"/>
          </a:xfrm>
          <a:prstGeom prst="rect">
            <a:avLst/>
          </a:prstGeom>
          <a:solidFill>
            <a:srgbClr val="FF00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b="1" lang="en-IN" sz="1400">
                <a:latin charset="0" panose="02020603050405020304" pitchFamily="18" typeface="Times New Roman"/>
                <a:cs charset="0" panose="02020603050405020304" pitchFamily="18" typeface="Times New Roman"/>
              </a:rPr>
              <a:t>72%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07F2B25-24F9-F20F-8796-029EBF682C7C}"/>
              </a:ext>
            </a:extLst>
          </p:cNvPr>
          <p:cNvSpPr/>
          <p:nvPr/>
        </p:nvSpPr>
        <p:spPr>
          <a:xfrm>
            <a:off x="117546" y="6188668"/>
            <a:ext cx="3306531" cy="272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r>
              <a:rPr lang="en-IN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Trusted for germ protection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49555AA-9F4D-BA8F-82D4-F810663EF394}"/>
              </a:ext>
            </a:extLst>
          </p:cNvPr>
          <p:cNvSpPr/>
          <p:nvPr/>
        </p:nvSpPr>
        <p:spPr>
          <a:xfrm>
            <a:off x="3646979" y="4017981"/>
            <a:ext cx="3921232" cy="590058"/>
          </a:xfrm>
          <a:prstGeom prst="rect">
            <a:avLst/>
          </a:prstGeom>
          <a:solidFill>
            <a:srgbClr val="FF477C"/>
          </a:solidFill>
          <a:ln>
            <a:solidFill>
              <a:srgbClr val="A80054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r>
              <a:rPr b="1" i="1" lang="en-IN" sz="1400">
                <a:solidFill>
                  <a:sysClr lastClr="000000" val="windowText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There is need for a family soap that breaks gender stereotypes and can be used by one and all 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70F556AD-6B46-2271-9017-BF8DBD79BB20}"/>
              </a:ext>
            </a:extLst>
          </p:cNvPr>
          <p:cNvSpPr/>
          <p:nvPr/>
        </p:nvSpPr>
        <p:spPr>
          <a:xfrm>
            <a:off x="7721502" y="4025540"/>
            <a:ext cx="4365625" cy="574649"/>
          </a:xfrm>
          <a:prstGeom prst="rect">
            <a:avLst/>
          </a:prstGeom>
          <a:solidFill>
            <a:srgbClr val="FF477C"/>
          </a:solidFill>
          <a:ln>
            <a:solidFill>
              <a:srgbClr val="A80054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r>
              <a:rPr b="1" i="1" lang="en-IN" sz="1300">
                <a:solidFill>
                  <a:sysClr lastClr="000000" val="windowText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Penetrate the rural markets of India and provide maximum germ protection with the trust of Dettol through affordable SKUs</a:t>
            </a:r>
          </a:p>
        </p:txBody>
      </p:sp>
      <p:sp>
        <p:nvSpPr>
          <p:cNvPr id="1037" name="Oval 1036">
            <a:extLst>
              <a:ext uri="{FF2B5EF4-FFF2-40B4-BE49-F238E27FC236}">
                <a16:creationId xmlns:a16="http://schemas.microsoft.com/office/drawing/2014/main" id="{0B832B5A-AFA9-D883-DF8C-3758C490D314}"/>
              </a:ext>
            </a:extLst>
          </p:cNvPr>
          <p:cNvSpPr/>
          <p:nvPr/>
        </p:nvSpPr>
        <p:spPr>
          <a:xfrm>
            <a:off x="123353" y="730554"/>
            <a:ext cx="253072" cy="253072"/>
          </a:xfrm>
          <a:prstGeom prst="ellipse">
            <a:avLst/>
          </a:prstGeom>
          <a:solidFill>
            <a:srgbClr val="FF00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b="1" lang="en-IN">
                <a:latin charset="0" panose="02020603050405020304" pitchFamily="18" typeface="Times New Roman"/>
                <a:cs charset="0" panose="02020603050405020304" pitchFamily="18" typeface="Times New Roman"/>
              </a:rPr>
              <a:t>A</a:t>
            </a: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2B6F0995-2084-7731-C8D0-38E3E7EE4A9E}"/>
              </a:ext>
            </a:extLst>
          </p:cNvPr>
          <p:cNvSpPr/>
          <p:nvPr/>
        </p:nvSpPr>
        <p:spPr>
          <a:xfrm>
            <a:off x="3527154" y="3713418"/>
            <a:ext cx="4286523" cy="3105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r>
              <a:rPr b="1" i="1" lang="en-IN" sz="1400" u="sng">
                <a:solidFill>
                  <a:srgbClr val="7030A0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Problem statement 1 </a:t>
            </a:r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937C92C2-679C-C4B2-05CE-A35F3F298168}"/>
              </a:ext>
            </a:extLst>
          </p:cNvPr>
          <p:cNvSpPr/>
          <p:nvPr/>
        </p:nvSpPr>
        <p:spPr>
          <a:xfrm>
            <a:off x="7647139" y="3819805"/>
            <a:ext cx="4286523" cy="3105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r>
              <a:rPr b="1" i="1" lang="en-IN" sz="1400" u="sng">
                <a:solidFill>
                  <a:srgbClr val="7030A0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Problem statement 2</a:t>
            </a:r>
          </a:p>
          <a:p>
            <a:r>
              <a:rPr b="1" i="1" lang="en-IN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B85145-86B2-5561-A4C7-F3D62A3B7322}"/>
              </a:ext>
            </a:extLst>
          </p:cNvPr>
          <p:cNvSpPr/>
          <p:nvPr/>
        </p:nvSpPr>
        <p:spPr>
          <a:xfrm>
            <a:off x="628313" y="2129255"/>
            <a:ext cx="2810075" cy="389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r>
              <a:rPr lang="en-US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CAGR of </a:t>
            </a:r>
            <a:r>
              <a:rPr b="1" lang="en-US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6.2% </a:t>
            </a:r>
            <a:r>
              <a:rPr lang="en-US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with expected market size to be 4,139 US million dollars</a:t>
            </a:r>
            <a:endParaRPr b="1" lang="en-IN" sz="1400">
              <a:solidFill>
                <a:schemeClr val="tx1"/>
              </a:solidFill>
              <a:latin charset="0" panose="02020603050405020304" pitchFamily="18" typeface="Times New Roman"/>
              <a:cs charset="0" panose="02020603050405020304" pitchFamily="18" typeface="Times New Roman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16CB19B-3453-EB44-DE1C-5558C684768B}"/>
              </a:ext>
            </a:extLst>
          </p:cNvPr>
          <p:cNvCxnSpPr>
            <a:cxnSpLocks/>
          </p:cNvCxnSpPr>
          <p:nvPr/>
        </p:nvCxnSpPr>
        <p:spPr>
          <a:xfrm>
            <a:off x="0" y="656412"/>
            <a:ext cx="12137767" cy="0"/>
          </a:xfrm>
          <a:prstGeom prst="line">
            <a:avLst/>
          </a:prstGeom>
          <a:ln w="28575">
            <a:solidFill>
              <a:srgbClr val="A80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B290FA8C-922B-A3A1-20B1-912CD4114459}"/>
              </a:ext>
            </a:extLst>
          </p:cNvPr>
          <p:cNvSpPr/>
          <p:nvPr/>
        </p:nvSpPr>
        <p:spPr>
          <a:xfrm>
            <a:off x="3643457" y="4621508"/>
            <a:ext cx="3949607" cy="6307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r>
              <a:rPr lang="en-IN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Other than fragrance, there is no major  difference in the soap between men and women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B3887D9-A643-F49A-F1F6-DD71C0942D52}"/>
              </a:ext>
            </a:extLst>
          </p:cNvPr>
          <p:cNvSpPr/>
          <p:nvPr/>
        </p:nvSpPr>
        <p:spPr>
          <a:xfrm>
            <a:off x="734115" y="5071702"/>
            <a:ext cx="2523698" cy="272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r>
              <a:rPr lang="en-IN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Fragrance / any kind of essence 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3A0F56C5-74B4-DD0F-F45F-F9E4357F62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159622"/>
              </p:ext>
            </p:extLst>
          </p:nvPr>
        </p:nvGraphicFramePr>
        <p:xfrm>
          <a:off x="7712600" y="1894268"/>
          <a:ext cx="2212180" cy="1531620"/>
        </p:xfrm>
        <a:graphic>
          <a:graphicData uri="http://schemas.openxmlformats.org/drawingml/2006/table">
            <a:tbl>
              <a:tblPr bandRow="1" firstRow="1">
                <a:tableStyleId>{5C22544A-7EE6-4342-B048-85BDC9FD1C3A}</a:tableStyleId>
              </a:tblPr>
              <a:tblGrid>
                <a:gridCol w="1101438">
                  <a:extLst>
                    <a:ext uri="{9D8B030D-6E8A-4147-A177-3AD203B41FA5}">
                      <a16:colId xmlns:a16="http://schemas.microsoft.com/office/drawing/2014/main" val="2808666768"/>
                    </a:ext>
                  </a:extLst>
                </a:gridCol>
                <a:gridCol w="1110742">
                  <a:extLst>
                    <a:ext uri="{9D8B030D-6E8A-4147-A177-3AD203B41FA5}">
                      <a16:colId xmlns:a16="http://schemas.microsoft.com/office/drawing/2014/main" val="498053917"/>
                    </a:ext>
                  </a:extLst>
                </a:gridCol>
              </a:tblGrid>
              <a:tr h="143202">
                <a:tc>
                  <a:txBody>
                    <a:bodyPr/>
                    <a:lstStyle/>
                    <a:p>
                      <a:r>
                        <a:rPr lang="en-IN" sz="1200"/>
                        <a:t>BRAND</a:t>
                      </a:r>
                    </a:p>
                  </a:txBody>
                  <a:tcPr>
                    <a:lnB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571F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PENETRATION</a:t>
                      </a:r>
                    </a:p>
                  </a:txBody>
                  <a:tcPr>
                    <a:lnB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571F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837062"/>
                  </a:ext>
                </a:extLst>
              </a:tr>
              <a:tr h="131269">
                <a:tc>
                  <a:txBody>
                    <a:bodyPr/>
                    <a:lstStyle/>
                    <a:p>
                      <a:r>
                        <a:rPr lang="en-IN" sz="1050"/>
                        <a:t>Dettol</a:t>
                      </a:r>
                    </a:p>
                  </a:txBody>
                  <a:tcPr>
                    <a:lnL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050"/>
                        <a:t>20%</a:t>
                      </a:r>
                    </a:p>
                  </a:txBody>
                  <a:tcPr>
                    <a:lnL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0585249"/>
                  </a:ext>
                </a:extLst>
              </a:tr>
              <a:tr h="131269">
                <a:tc>
                  <a:txBody>
                    <a:bodyPr/>
                    <a:lstStyle/>
                    <a:p>
                      <a:r>
                        <a:rPr lang="en-IN" sz="1050"/>
                        <a:t>Lux</a:t>
                      </a:r>
                    </a:p>
                  </a:txBody>
                  <a:tcPr>
                    <a:lnL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050"/>
                        <a:t>15%</a:t>
                      </a:r>
                    </a:p>
                  </a:txBody>
                  <a:tcPr>
                    <a:lnL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6233350"/>
                  </a:ext>
                </a:extLst>
              </a:tr>
              <a:tr h="131269">
                <a:tc>
                  <a:txBody>
                    <a:bodyPr/>
                    <a:lstStyle/>
                    <a:p>
                      <a:r>
                        <a:rPr lang="en-IN" sz="1050"/>
                        <a:t>Santoor</a:t>
                      </a:r>
                    </a:p>
                  </a:txBody>
                  <a:tcPr>
                    <a:lnL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050"/>
                        <a:t>13%</a:t>
                      </a:r>
                    </a:p>
                  </a:txBody>
                  <a:tcPr>
                    <a:lnL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694977"/>
                  </a:ext>
                </a:extLst>
              </a:tr>
              <a:tr h="131269">
                <a:tc>
                  <a:txBody>
                    <a:bodyPr/>
                    <a:lstStyle/>
                    <a:p>
                      <a:r>
                        <a:rPr lang="en-IN" sz="1050"/>
                        <a:t>Vivel</a:t>
                      </a:r>
                    </a:p>
                  </a:txBody>
                  <a:tcPr>
                    <a:lnL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050"/>
                        <a:t>12%</a:t>
                      </a:r>
                    </a:p>
                  </a:txBody>
                  <a:tcPr>
                    <a:lnL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4501326"/>
                  </a:ext>
                </a:extLst>
              </a:tr>
              <a:tr h="131269">
                <a:tc>
                  <a:txBody>
                    <a:bodyPr/>
                    <a:lstStyle/>
                    <a:p>
                      <a:r>
                        <a:rPr lang="en-IN" sz="1050"/>
                        <a:t>Lifebuoy</a:t>
                      </a:r>
                    </a:p>
                  </a:txBody>
                  <a:tcPr>
                    <a:lnL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050"/>
                        <a:t>10%</a:t>
                      </a:r>
                    </a:p>
                  </a:txBody>
                  <a:tcPr>
                    <a:lnL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9439931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658B95A1-216A-8029-A03A-C28C95124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221784"/>
              </p:ext>
            </p:extLst>
          </p:nvPr>
        </p:nvGraphicFramePr>
        <p:xfrm>
          <a:off x="10005313" y="1884535"/>
          <a:ext cx="2096006" cy="1519141"/>
        </p:xfrm>
        <a:graphic>
          <a:graphicData uri="http://schemas.openxmlformats.org/drawingml/2006/table">
            <a:tbl>
              <a:tblPr bandRow="1" firstRow="1">
                <a:tableStyleId>{5C22544A-7EE6-4342-B048-85BDC9FD1C3A}</a:tableStyleId>
              </a:tblPr>
              <a:tblGrid>
                <a:gridCol w="1048003">
                  <a:extLst>
                    <a:ext uri="{9D8B030D-6E8A-4147-A177-3AD203B41FA5}">
                      <a16:colId xmlns:a16="http://schemas.microsoft.com/office/drawing/2014/main" val="2808666768"/>
                    </a:ext>
                  </a:extLst>
                </a:gridCol>
                <a:gridCol w="1048003">
                  <a:extLst>
                    <a:ext uri="{9D8B030D-6E8A-4147-A177-3AD203B41FA5}">
                      <a16:colId xmlns:a16="http://schemas.microsoft.com/office/drawing/2014/main" val="498053917"/>
                    </a:ext>
                  </a:extLst>
                </a:gridCol>
              </a:tblGrid>
              <a:tr h="274914">
                <a:tc>
                  <a:txBody>
                    <a:bodyPr/>
                    <a:lstStyle/>
                    <a:p>
                      <a:r>
                        <a:rPr lang="en-IN" sz="1100"/>
                        <a:t>SKU</a:t>
                      </a:r>
                    </a:p>
                  </a:txBody>
                  <a:tcPr>
                    <a:lnB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571F6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% PURCHASED</a:t>
                      </a:r>
                    </a:p>
                  </a:txBody>
                  <a:tcPr>
                    <a:lnB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571F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837062"/>
                  </a:ext>
                </a:extLst>
              </a:tr>
              <a:tr h="321615">
                <a:tc>
                  <a:txBody>
                    <a:bodyPr/>
                    <a:lstStyle/>
                    <a:p>
                      <a:r>
                        <a:rPr b="1" lang="en-IN" sz="1200"/>
                        <a:t>35gm</a:t>
                      </a:r>
                    </a:p>
                  </a:txBody>
                  <a:tcPr>
                    <a:lnL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b="1" lang="en-IN" sz="1200"/>
                        <a:t>52%</a:t>
                      </a:r>
                    </a:p>
                  </a:txBody>
                  <a:tcPr>
                    <a:lnL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585249"/>
                  </a:ext>
                </a:extLst>
              </a:tr>
              <a:tr h="307537">
                <a:tc>
                  <a:txBody>
                    <a:bodyPr/>
                    <a:lstStyle/>
                    <a:p>
                      <a:r>
                        <a:rPr lang="en-IN" sz="1200"/>
                        <a:t>75gm</a:t>
                      </a:r>
                    </a:p>
                  </a:txBody>
                  <a:tcPr>
                    <a:lnL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25%</a:t>
                      </a:r>
                    </a:p>
                  </a:txBody>
                  <a:tcPr>
                    <a:lnL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6233350"/>
                  </a:ext>
                </a:extLst>
              </a:tr>
              <a:tr h="322182">
                <a:tc>
                  <a:txBody>
                    <a:bodyPr/>
                    <a:lstStyle/>
                    <a:p>
                      <a:r>
                        <a:rPr lang="en-IN" sz="1200"/>
                        <a:t>100gm</a:t>
                      </a:r>
                    </a:p>
                  </a:txBody>
                  <a:tcPr>
                    <a:lnL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15%</a:t>
                      </a:r>
                    </a:p>
                  </a:txBody>
                  <a:tcPr>
                    <a:lnL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694977"/>
                  </a:ext>
                </a:extLst>
              </a:tr>
              <a:tr h="292893">
                <a:tc>
                  <a:txBody>
                    <a:bodyPr/>
                    <a:lstStyle/>
                    <a:p>
                      <a:r>
                        <a:rPr lang="en-IN" sz="1200"/>
                        <a:t>&gt;=125gm</a:t>
                      </a:r>
                    </a:p>
                  </a:txBody>
                  <a:tcPr>
                    <a:lnL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8%</a:t>
                      </a:r>
                    </a:p>
                  </a:txBody>
                  <a:tcPr>
                    <a:lnL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4501326"/>
                  </a:ext>
                </a:extLst>
              </a:tr>
            </a:tbl>
          </a:graphicData>
        </a:graphic>
      </p:graphicFrame>
      <p:sp>
        <p:nvSpPr>
          <p:cNvPr id="40" name="Rectangle 39">
            <a:extLst>
              <a:ext uri="{FF2B5EF4-FFF2-40B4-BE49-F238E27FC236}">
                <a16:creationId xmlns:a16="http://schemas.microsoft.com/office/drawing/2014/main" id="{E5440B9C-044B-3453-2F21-18E3473701DB}"/>
              </a:ext>
            </a:extLst>
          </p:cNvPr>
          <p:cNvSpPr/>
          <p:nvPr/>
        </p:nvSpPr>
        <p:spPr>
          <a:xfrm>
            <a:off x="7710410" y="3501490"/>
            <a:ext cx="4390909" cy="18697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r>
              <a:rPr lang="en-IN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Rural India is more comfortable in buying smaller packs</a:t>
            </a:r>
            <a:endParaRPr b="1" i="1" lang="en-IN" sz="1400">
              <a:solidFill>
                <a:schemeClr val="tx1"/>
              </a:solidFill>
              <a:latin charset="0" panose="02020603050405020304" pitchFamily="18" typeface="Times New Roman"/>
              <a:cs charset="0" panose="02020603050405020304" pitchFamily="18" typeface="Times New Roman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78DEEB5-F4AF-90E6-6AB4-6333D2DAAA7B}"/>
              </a:ext>
            </a:extLst>
          </p:cNvPr>
          <p:cNvSpPr/>
          <p:nvPr/>
        </p:nvSpPr>
        <p:spPr>
          <a:xfrm>
            <a:off x="142608" y="6493164"/>
            <a:ext cx="3267497" cy="272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r>
              <a:rPr lang="en-IN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Not in top 5 choices in terms of skincare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1B4CF04-7494-CAE1-196D-969C24B38CAE}"/>
              </a:ext>
            </a:extLst>
          </p:cNvPr>
          <p:cNvSpPr/>
          <p:nvPr/>
        </p:nvSpPr>
        <p:spPr>
          <a:xfrm>
            <a:off x="701040" y="4094366"/>
            <a:ext cx="3668991" cy="272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endParaRPr lang="en-IN" sz="1400">
              <a:solidFill>
                <a:schemeClr val="tx1"/>
              </a:solidFill>
              <a:latin charset="0" panose="02020603050405020304" pitchFamily="18" typeface="Times New Roman"/>
              <a:cs charset="0" panose="02020603050405020304" pitchFamily="18" typeface="Times New Roman"/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FE948A71-75DD-0062-B846-837828C71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794341"/>
              </p:ext>
            </p:extLst>
          </p:nvPr>
        </p:nvGraphicFramePr>
        <p:xfrm>
          <a:off x="216188" y="2814684"/>
          <a:ext cx="3146037" cy="1371600"/>
        </p:xfrm>
        <a:graphic>
          <a:graphicData uri="http://schemas.openxmlformats.org/drawingml/2006/table">
            <a:tbl>
              <a:tblPr bandRow="1" firstRow="1">
                <a:tableStyleId>{5C22544A-7EE6-4342-B048-85BDC9FD1C3A}</a:tableStyleId>
              </a:tblPr>
              <a:tblGrid>
                <a:gridCol w="1571972">
                  <a:extLst>
                    <a:ext uri="{9D8B030D-6E8A-4147-A177-3AD203B41FA5}">
                      <a16:colId xmlns:a16="http://schemas.microsoft.com/office/drawing/2014/main" val="1012328878"/>
                    </a:ext>
                  </a:extLst>
                </a:gridCol>
                <a:gridCol w="1574065">
                  <a:extLst>
                    <a:ext uri="{9D8B030D-6E8A-4147-A177-3AD203B41FA5}">
                      <a16:colId xmlns:a16="http://schemas.microsoft.com/office/drawing/2014/main" val="1047466570"/>
                    </a:ext>
                  </a:extLst>
                </a:gridCol>
              </a:tblGrid>
              <a:tr h="233320">
                <a:tc>
                  <a:txBody>
                    <a:bodyPr/>
                    <a:lstStyle/>
                    <a:p>
                      <a:r>
                        <a:rPr b="0" lang="en-IN" sz="1200">
                          <a:solidFill>
                            <a:schemeClr val="tx1"/>
                          </a:solidFill>
                        </a:rPr>
                        <a:t>Neem</a:t>
                      </a:r>
                    </a:p>
                  </a:txBody>
                  <a:tcPr>
                    <a:solidFill>
                      <a:srgbClr val="F5CB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lang="en-IN" sz="1200">
                          <a:solidFill>
                            <a:schemeClr val="tx1"/>
                          </a:solidFill>
                        </a:rPr>
                        <a:t>8%</a:t>
                      </a:r>
                    </a:p>
                  </a:txBody>
                  <a:tcPr>
                    <a:solidFill>
                      <a:srgbClr val="F5CB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072976"/>
                  </a:ext>
                </a:extLst>
              </a:tr>
              <a:tr h="233320">
                <a:tc>
                  <a:txBody>
                    <a:bodyPr/>
                    <a:lstStyle/>
                    <a:p>
                      <a:r>
                        <a:rPr b="0" lang="en-IN" sz="1200">
                          <a:solidFill>
                            <a:schemeClr val="tx1"/>
                          </a:solidFill>
                        </a:rPr>
                        <a:t>Beauty &amp; skincare</a:t>
                      </a:r>
                    </a:p>
                  </a:txBody>
                  <a:tcPr>
                    <a:solidFill>
                      <a:srgbClr val="F5CB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lang="en-IN" sz="1200">
                          <a:solidFill>
                            <a:schemeClr val="tx1"/>
                          </a:solidFill>
                        </a:rPr>
                        <a:t>7%</a:t>
                      </a:r>
                    </a:p>
                  </a:txBody>
                  <a:tcPr>
                    <a:solidFill>
                      <a:srgbClr val="F5CB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015029"/>
                  </a:ext>
                </a:extLst>
              </a:tr>
              <a:tr h="233320">
                <a:tc>
                  <a:txBody>
                    <a:bodyPr/>
                    <a:lstStyle/>
                    <a:p>
                      <a:r>
                        <a:rPr b="0" lang="en-IN" sz="1200">
                          <a:solidFill>
                            <a:schemeClr val="tx1"/>
                          </a:solidFill>
                        </a:rPr>
                        <a:t>Germ-protection</a:t>
                      </a:r>
                    </a:p>
                  </a:txBody>
                  <a:tcPr>
                    <a:solidFill>
                      <a:srgbClr val="F5CB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lang="en-IN" sz="1200">
                          <a:solidFill>
                            <a:schemeClr val="tx1"/>
                          </a:solidFill>
                        </a:rPr>
                        <a:t>6.5%</a:t>
                      </a:r>
                    </a:p>
                  </a:txBody>
                  <a:tcPr>
                    <a:solidFill>
                      <a:srgbClr val="F5CB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768612"/>
                  </a:ext>
                </a:extLst>
              </a:tr>
              <a:tr h="233320">
                <a:tc>
                  <a:txBody>
                    <a:bodyPr/>
                    <a:lstStyle/>
                    <a:p>
                      <a:r>
                        <a:rPr b="0" lang="en-IN" sz="1200">
                          <a:solidFill>
                            <a:schemeClr val="tx1"/>
                          </a:solidFill>
                        </a:rPr>
                        <a:t>Freshness</a:t>
                      </a:r>
                    </a:p>
                  </a:txBody>
                  <a:tcPr>
                    <a:solidFill>
                      <a:srgbClr val="F5CB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lang="en-IN" sz="1200">
                          <a:solidFill>
                            <a:schemeClr val="tx1"/>
                          </a:solidFill>
                        </a:rPr>
                        <a:t>6%</a:t>
                      </a:r>
                    </a:p>
                  </a:txBody>
                  <a:tcPr>
                    <a:solidFill>
                      <a:srgbClr val="F5CB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759767"/>
                  </a:ext>
                </a:extLst>
              </a:tr>
              <a:tr h="233320">
                <a:tc>
                  <a:txBody>
                    <a:bodyPr/>
                    <a:lstStyle/>
                    <a:p>
                      <a:r>
                        <a:rPr b="0" lang="en-IN" sz="1200">
                          <a:solidFill>
                            <a:schemeClr val="tx1"/>
                          </a:solidFill>
                        </a:rPr>
                        <a:t>Cool</a:t>
                      </a:r>
                    </a:p>
                  </a:txBody>
                  <a:tcPr>
                    <a:solidFill>
                      <a:srgbClr val="F5CB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lang="en-IN" sz="1200">
                          <a:solidFill>
                            <a:schemeClr val="tx1"/>
                          </a:solidFill>
                        </a:rPr>
                        <a:t>5%</a:t>
                      </a:r>
                    </a:p>
                  </a:txBody>
                  <a:tcPr>
                    <a:solidFill>
                      <a:srgbClr val="F5CB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353956"/>
                  </a:ext>
                </a:extLst>
              </a:tr>
            </a:tbl>
          </a:graphicData>
        </a:graphic>
      </p:graphicFrame>
      <p:sp>
        <p:nvSpPr>
          <p:cNvPr id="48" name="Rectangle 47">
            <a:extLst>
              <a:ext uri="{FF2B5EF4-FFF2-40B4-BE49-F238E27FC236}">
                <a16:creationId xmlns:a16="http://schemas.microsoft.com/office/drawing/2014/main" id="{E4E523B3-09E3-4124-76C1-85EFD0A02D3B}"/>
              </a:ext>
            </a:extLst>
          </p:cNvPr>
          <p:cNvSpPr/>
          <p:nvPr/>
        </p:nvSpPr>
        <p:spPr>
          <a:xfrm>
            <a:off x="738399" y="5408818"/>
            <a:ext cx="2671706" cy="272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r>
              <a:rPr lang="en-IN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Wants to see lather and cleaning effect </a:t>
            </a:r>
          </a:p>
        </p:txBody>
      </p:sp>
      <p:graphicFrame>
        <p:nvGraphicFramePr>
          <p:cNvPr id="49" name="Diagram 48">
            <a:extLst>
              <a:ext uri="{FF2B5EF4-FFF2-40B4-BE49-F238E27FC236}">
                <a16:creationId xmlns:a16="http://schemas.microsoft.com/office/drawing/2014/main" id="{52C9C5B0-6A50-1433-8EA1-02AF8CA704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8828651"/>
              </p:ext>
            </p:extLst>
          </p:nvPr>
        </p:nvGraphicFramePr>
        <p:xfrm>
          <a:off x="43668" y="39900"/>
          <a:ext cx="11475745" cy="289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cs="rId15" r:dm="rId12" r:lo="rId13" r:qs="rId14"/>
          </a:graphicData>
        </a:graphic>
      </p:graphicFrame>
      <p:sp>
        <p:nvSpPr>
          <p:cNvPr id="60" name="Rectangle 59">
            <a:extLst>
              <a:ext uri="{FF2B5EF4-FFF2-40B4-BE49-F238E27FC236}">
                <a16:creationId xmlns:a16="http://schemas.microsoft.com/office/drawing/2014/main" id="{74FEEA4F-AD96-E3EF-4B43-4DB345DA22E4}"/>
              </a:ext>
            </a:extLst>
          </p:cNvPr>
          <p:cNvSpPr/>
          <p:nvPr/>
        </p:nvSpPr>
        <p:spPr>
          <a:xfrm>
            <a:off x="120570" y="2551807"/>
            <a:ext cx="3486699" cy="2589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r>
              <a:rPr b="1" lang="en-IN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Category growth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36F4DE6-8229-C041-1D71-1954CF8CE5F0}"/>
              </a:ext>
            </a:extLst>
          </p:cNvPr>
          <p:cNvSpPr/>
          <p:nvPr/>
        </p:nvSpPr>
        <p:spPr>
          <a:xfrm>
            <a:off x="120570" y="787185"/>
            <a:ext cx="3486699" cy="207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endParaRPr b="1" lang="en-IN" sz="1600">
              <a:solidFill>
                <a:schemeClr val="tx1"/>
              </a:solidFill>
              <a:latin charset="0" panose="02020603050405020304" pitchFamily="18" typeface="Times New Roman"/>
              <a:cs charset="0" panose="02020603050405020304" pitchFamily="18" typeface="Times New Roman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8000BBB-8AA9-851C-2117-6716EB20F2B9}"/>
              </a:ext>
            </a:extLst>
          </p:cNvPr>
          <p:cNvSpPr/>
          <p:nvPr/>
        </p:nvSpPr>
        <p:spPr>
          <a:xfrm>
            <a:off x="7779642" y="730554"/>
            <a:ext cx="253072" cy="253072"/>
          </a:xfrm>
          <a:prstGeom prst="ellipse">
            <a:avLst/>
          </a:prstGeom>
          <a:solidFill>
            <a:srgbClr val="FF00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b="1" lang="en-IN">
                <a:latin charset="0" panose="02020603050405020304" pitchFamily="18" typeface="Times New Roman"/>
                <a:cs charset="0" panose="02020603050405020304" pitchFamily="18" typeface="Times New Roman"/>
              </a:rPr>
              <a:t>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ABD843-0846-CAD6-7367-DE07D69FA8C3}"/>
              </a:ext>
            </a:extLst>
          </p:cNvPr>
          <p:cNvSpPr/>
          <p:nvPr/>
        </p:nvSpPr>
        <p:spPr>
          <a:xfrm>
            <a:off x="864395" y="5664471"/>
            <a:ext cx="2689124" cy="278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endParaRPr lang="en-IN" sz="1400">
              <a:solidFill>
                <a:schemeClr val="tx1"/>
              </a:solidFill>
              <a:latin charset="0" panose="02020603050405020304" pitchFamily="18" typeface="Times New Roman"/>
              <a:cs charset="0" panose="02020603050405020304" pitchFamily="18" typeface="Times New Roman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D24951-BF21-2C91-6FC3-10D6B75459EF}"/>
              </a:ext>
            </a:extLst>
          </p:cNvPr>
          <p:cNvSpPr/>
          <p:nvPr/>
        </p:nvSpPr>
        <p:spPr>
          <a:xfrm>
            <a:off x="738398" y="5763244"/>
            <a:ext cx="2671706" cy="2722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r>
              <a:rPr lang="en-IN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Want to see moisturising effect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AD7829-C323-35D9-8951-1A2C7774CF00}"/>
              </a:ext>
            </a:extLst>
          </p:cNvPr>
          <p:cNvSpPr/>
          <p:nvPr/>
        </p:nvSpPr>
        <p:spPr>
          <a:xfrm>
            <a:off x="374167" y="762043"/>
            <a:ext cx="3486699" cy="207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r>
              <a:rPr b="1" lang="en-IN" sz="16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New product innovation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4B8B88-3257-B5B5-FB4E-402099DBDF62}"/>
              </a:ext>
            </a:extLst>
          </p:cNvPr>
          <p:cNvSpPr/>
          <p:nvPr/>
        </p:nvSpPr>
        <p:spPr>
          <a:xfrm>
            <a:off x="8032714" y="762043"/>
            <a:ext cx="3486699" cy="207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r>
              <a:rPr b="1" lang="en-IN" sz="16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Existing product innovation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50F30B3-6827-01A2-96A9-2E33763F9E9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19370" y="2513990"/>
            <a:ext cx="315126" cy="315126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5B5F5C04-56D8-AFC9-8A0C-58008EEBB8CE}"/>
              </a:ext>
            </a:extLst>
          </p:cNvPr>
          <p:cNvSpPr/>
          <p:nvPr/>
        </p:nvSpPr>
        <p:spPr>
          <a:xfrm>
            <a:off x="199195" y="4231866"/>
            <a:ext cx="3239193" cy="38902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r>
              <a:rPr lang="en-IN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Beauty and skincare and neem  have  higher category growth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9AB1C9D-CA97-B53F-9A35-CA41CA066B09}"/>
              </a:ext>
            </a:extLst>
          </p:cNvPr>
          <p:cNvSpPr/>
          <p:nvPr/>
        </p:nvSpPr>
        <p:spPr>
          <a:xfrm>
            <a:off x="142608" y="2800440"/>
            <a:ext cx="3295067" cy="530083"/>
          </a:xfrm>
          <a:prstGeom prst="rect">
            <a:avLst/>
          </a:prstGeom>
          <a:noFill/>
          <a:ln w="19050">
            <a:solidFill>
              <a:srgbClr val="A80054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IN">
              <a:latin charset="0" panose="02020603050405020304" pitchFamily="18" typeface="Times New Roman"/>
              <a:cs charset="0" panose="02020603050405020304" pitchFamily="18" typeface="Times New Roman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E68DCCE-6FAD-E4B4-B5AB-1C5C51B4945F}"/>
              </a:ext>
            </a:extLst>
          </p:cNvPr>
          <p:cNvSpPr/>
          <p:nvPr/>
        </p:nvSpPr>
        <p:spPr>
          <a:xfrm>
            <a:off x="7761048" y="4850370"/>
            <a:ext cx="4326079" cy="20551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lang="en-IN">
                <a:latin charset="0" panose="02020603050405020304" pitchFamily="18" typeface="Times New Roman"/>
                <a:cs charset="0" panose="02020603050405020304" pitchFamily="18" typeface="Times New Roman"/>
              </a:rPr>
              <a:t>Plan of action 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A707788-BA96-F91A-A750-D61F53D802BB}"/>
              </a:ext>
            </a:extLst>
          </p:cNvPr>
          <p:cNvSpPr/>
          <p:nvPr/>
        </p:nvSpPr>
        <p:spPr>
          <a:xfrm>
            <a:off x="7761049" y="5594670"/>
            <a:ext cx="926558" cy="212573"/>
          </a:xfrm>
          <a:prstGeom prst="rect">
            <a:avLst/>
          </a:prstGeom>
          <a:solidFill>
            <a:srgbClr val="A800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lang="en-IN" sz="1200">
                <a:latin charset="0" panose="02020603050405020304" pitchFamily="18" typeface="Times New Roman"/>
                <a:cs charset="0" panose="02020603050405020304" pitchFamily="18" typeface="Times New Roman"/>
              </a:rPr>
              <a:t>Original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5BE3624-F862-3B25-37EA-3839A639A841}"/>
              </a:ext>
            </a:extLst>
          </p:cNvPr>
          <p:cNvSpPr/>
          <p:nvPr/>
        </p:nvSpPr>
        <p:spPr>
          <a:xfrm>
            <a:off x="7761049" y="5831944"/>
            <a:ext cx="926558" cy="255716"/>
          </a:xfrm>
          <a:prstGeom prst="rect">
            <a:avLst/>
          </a:prstGeom>
          <a:solidFill>
            <a:srgbClr val="A800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lang="en-IN" sz="1200">
                <a:latin charset="0" panose="02020603050405020304" pitchFamily="18" typeface="Times New Roman"/>
                <a:cs charset="0" panose="02020603050405020304" pitchFamily="18" typeface="Times New Roman"/>
              </a:rPr>
              <a:t>Skincare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25C4CA5-8EF8-108F-5F3F-390BE97CB6BC}"/>
              </a:ext>
            </a:extLst>
          </p:cNvPr>
          <p:cNvSpPr/>
          <p:nvPr/>
        </p:nvSpPr>
        <p:spPr>
          <a:xfrm>
            <a:off x="7761049" y="6108550"/>
            <a:ext cx="926558" cy="255716"/>
          </a:xfrm>
          <a:prstGeom prst="rect">
            <a:avLst/>
          </a:prstGeom>
          <a:solidFill>
            <a:srgbClr val="A800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lang="en-IN" sz="1200">
                <a:latin charset="0" panose="02020603050405020304" pitchFamily="18" typeface="Times New Roman"/>
                <a:cs charset="0" panose="02020603050405020304" pitchFamily="18" typeface="Times New Roman"/>
              </a:rPr>
              <a:t>Lime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1CA5926-B3F2-D0AC-A444-4225D5F481FC}"/>
              </a:ext>
            </a:extLst>
          </p:cNvPr>
          <p:cNvSpPr/>
          <p:nvPr/>
        </p:nvSpPr>
        <p:spPr>
          <a:xfrm>
            <a:off x="7761049" y="6383251"/>
            <a:ext cx="926558" cy="255716"/>
          </a:xfrm>
          <a:prstGeom prst="rect">
            <a:avLst/>
          </a:prstGeom>
          <a:solidFill>
            <a:srgbClr val="A800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lang="en-IN" sz="1200">
                <a:latin charset="0" panose="02020603050405020304" pitchFamily="18" typeface="Times New Roman"/>
                <a:cs charset="0" panose="02020603050405020304" pitchFamily="18" typeface="Times New Roman"/>
              </a:rPr>
              <a:t>Aloe 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66D5030-1FFC-6B7E-EE74-ACB03177DBFA}"/>
              </a:ext>
            </a:extLst>
          </p:cNvPr>
          <p:cNvSpPr/>
          <p:nvPr/>
        </p:nvSpPr>
        <p:spPr>
          <a:xfrm>
            <a:off x="8745255" y="5217481"/>
            <a:ext cx="926558" cy="337095"/>
          </a:xfrm>
          <a:prstGeom prst="rect">
            <a:avLst/>
          </a:prstGeom>
          <a:solidFill>
            <a:srgbClr val="A800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lang="en-IN" sz="1100">
                <a:latin charset="0" panose="02020603050405020304" pitchFamily="18" typeface="Times New Roman"/>
                <a:cs charset="0" panose="02020603050405020304" pitchFamily="18" typeface="Times New Roman"/>
              </a:rPr>
              <a:t>Current performance</a:t>
            </a:r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3134566F-B6C9-0FE9-C646-280DDEAE4991}"/>
              </a:ext>
            </a:extLst>
          </p:cNvPr>
          <p:cNvSpPr/>
          <p:nvPr/>
        </p:nvSpPr>
        <p:spPr>
          <a:xfrm>
            <a:off x="9802022" y="5217481"/>
            <a:ext cx="926558" cy="337095"/>
          </a:xfrm>
          <a:prstGeom prst="rect">
            <a:avLst/>
          </a:prstGeom>
          <a:solidFill>
            <a:srgbClr val="A800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lang="en-IN" sz="1100">
                <a:latin charset="0" panose="02020603050405020304" pitchFamily="18" typeface="Times New Roman"/>
                <a:cs charset="0" panose="02020603050405020304" pitchFamily="18" typeface="Times New Roman"/>
              </a:rPr>
              <a:t>potential</a:t>
            </a:r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A90B5AA8-5AB5-A926-CE4E-C721DCACF022}"/>
              </a:ext>
            </a:extLst>
          </p:cNvPr>
          <p:cNvSpPr/>
          <p:nvPr/>
        </p:nvSpPr>
        <p:spPr>
          <a:xfrm>
            <a:off x="10778085" y="5217481"/>
            <a:ext cx="1309044" cy="337095"/>
          </a:xfrm>
          <a:prstGeom prst="rect">
            <a:avLst/>
          </a:prstGeom>
          <a:solidFill>
            <a:srgbClr val="A800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lang="en-IN" sz="1100">
                <a:latin charset="0" panose="02020603050405020304" pitchFamily="18" typeface="Times New Roman"/>
                <a:cs charset="0" panose="02020603050405020304" pitchFamily="18" typeface="Times New Roman"/>
              </a:rPr>
              <a:t>To-do 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3478AF60-2BEB-994C-9040-34666075EDB6}"/>
              </a:ext>
            </a:extLst>
          </p:cNvPr>
          <p:cNvSpPr/>
          <p:nvPr/>
        </p:nvSpPr>
        <p:spPr>
          <a:xfrm>
            <a:off x="8745255" y="5594671"/>
            <a:ext cx="926558" cy="21257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IN">
              <a:latin charset="0" panose="02020603050405020304" pitchFamily="18" typeface="Times New Roman"/>
              <a:cs charset="0" panose="02020603050405020304" pitchFamily="18" typeface="Times New Roman"/>
            </a:endParaRP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3C2D0597-C405-0214-35B1-BF4011C4F969}"/>
              </a:ext>
            </a:extLst>
          </p:cNvPr>
          <p:cNvSpPr/>
          <p:nvPr/>
        </p:nvSpPr>
        <p:spPr>
          <a:xfrm>
            <a:off x="10778085" y="5594671"/>
            <a:ext cx="1309044" cy="21257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lang="en-IN" sz="11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no intervention</a:t>
            </a: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E6AC3E6-E7E7-11C6-AC26-E515A4065074}"/>
              </a:ext>
            </a:extLst>
          </p:cNvPr>
          <p:cNvSpPr/>
          <p:nvPr/>
        </p:nvSpPr>
        <p:spPr>
          <a:xfrm>
            <a:off x="9802022" y="5594671"/>
            <a:ext cx="926558" cy="21257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IN">
              <a:latin charset="0" panose="02020603050405020304" pitchFamily="18" typeface="Times New Roman"/>
              <a:cs charset="0" panose="02020603050405020304" pitchFamily="18" typeface="Times New Roman"/>
            </a:endParaRP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04933B83-43C4-B707-520F-547968BAE2CE}"/>
              </a:ext>
            </a:extLst>
          </p:cNvPr>
          <p:cNvSpPr/>
          <p:nvPr/>
        </p:nvSpPr>
        <p:spPr>
          <a:xfrm>
            <a:off x="8745255" y="5838751"/>
            <a:ext cx="926558" cy="24432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IN">
              <a:latin charset="0" panose="02020603050405020304" pitchFamily="18" typeface="Times New Roman"/>
              <a:cs charset="0" panose="02020603050405020304" pitchFamily="18" typeface="Times New Roman"/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E8F9DFBA-C3F8-24A0-F313-A748F74600F9}"/>
              </a:ext>
            </a:extLst>
          </p:cNvPr>
          <p:cNvSpPr/>
          <p:nvPr/>
        </p:nvSpPr>
        <p:spPr>
          <a:xfrm>
            <a:off x="10778085" y="5838751"/>
            <a:ext cx="1309044" cy="24432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lang="en-IN" sz="11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change positioning </a:t>
            </a:r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5DA60960-4274-C40D-0F71-79EA3A0CD727}"/>
              </a:ext>
            </a:extLst>
          </p:cNvPr>
          <p:cNvSpPr/>
          <p:nvPr/>
        </p:nvSpPr>
        <p:spPr>
          <a:xfrm>
            <a:off x="9802022" y="5838751"/>
            <a:ext cx="926558" cy="24432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IN">
              <a:latin charset="0" panose="02020603050405020304" pitchFamily="18" typeface="Times New Roman"/>
              <a:cs charset="0" panose="02020603050405020304" pitchFamily="18" typeface="Times New Roman"/>
            </a:endParaRP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8226A03C-FD2D-BCAE-76E9-EF8585B9CF89}"/>
              </a:ext>
            </a:extLst>
          </p:cNvPr>
          <p:cNvSpPr/>
          <p:nvPr/>
        </p:nvSpPr>
        <p:spPr>
          <a:xfrm>
            <a:off x="8745255" y="6104193"/>
            <a:ext cx="926558" cy="24990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IN">
              <a:latin charset="0" panose="02020603050405020304" pitchFamily="18" typeface="Times New Roman"/>
              <a:cs charset="0" panose="02020603050405020304" pitchFamily="18" typeface="Times New Roman"/>
            </a:endParaRPr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F475DA28-1111-041E-7E5F-D14AAE889483}"/>
              </a:ext>
            </a:extLst>
          </p:cNvPr>
          <p:cNvSpPr/>
          <p:nvPr/>
        </p:nvSpPr>
        <p:spPr>
          <a:xfrm>
            <a:off x="10778085" y="6104193"/>
            <a:ext cx="1309044" cy="24990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lang="en-IN" sz="11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expand</a:t>
            </a:r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35C1DDF3-F60E-B28B-7FC2-8C0E962C83C1}"/>
              </a:ext>
            </a:extLst>
          </p:cNvPr>
          <p:cNvSpPr/>
          <p:nvPr/>
        </p:nvSpPr>
        <p:spPr>
          <a:xfrm>
            <a:off x="9802022" y="6104193"/>
            <a:ext cx="926558" cy="24990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IN">
              <a:latin charset="0" panose="02020603050405020304" pitchFamily="18" typeface="Times New Roman"/>
              <a:cs charset="0" panose="02020603050405020304" pitchFamily="18" typeface="Times New Roman"/>
            </a:endParaRPr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E3786E96-7741-A8D9-8342-81673582EAAE}"/>
              </a:ext>
            </a:extLst>
          </p:cNvPr>
          <p:cNvSpPr/>
          <p:nvPr/>
        </p:nvSpPr>
        <p:spPr>
          <a:xfrm>
            <a:off x="8745255" y="6389066"/>
            <a:ext cx="926558" cy="24990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IN">
              <a:latin charset="0" panose="02020603050405020304" pitchFamily="18" typeface="Times New Roman"/>
              <a:cs charset="0" panose="02020603050405020304" pitchFamily="18" typeface="Times New Roman"/>
            </a:endParaRPr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2C7527DD-AFB2-1BC8-5972-482EA1EF4D7D}"/>
              </a:ext>
            </a:extLst>
          </p:cNvPr>
          <p:cNvSpPr/>
          <p:nvPr/>
        </p:nvSpPr>
        <p:spPr>
          <a:xfrm>
            <a:off x="10778085" y="6389066"/>
            <a:ext cx="1309044" cy="24990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lang="en-IN" sz="11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expand</a:t>
            </a:r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033CC8FA-D284-640B-4F85-AD2451A80852}"/>
              </a:ext>
            </a:extLst>
          </p:cNvPr>
          <p:cNvSpPr/>
          <p:nvPr/>
        </p:nvSpPr>
        <p:spPr>
          <a:xfrm>
            <a:off x="9802022" y="6389066"/>
            <a:ext cx="926558" cy="24990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IN">
              <a:latin charset="0" panose="02020603050405020304" pitchFamily="18" typeface="Times New Roman"/>
              <a:cs charset="0" panose="02020603050405020304" pitchFamily="18" typeface="Times New Roman"/>
            </a:endParaRPr>
          </a:p>
        </p:txBody>
      </p:sp>
      <p:sp>
        <p:nvSpPr>
          <p:cNvPr id="1048" name="Oval 1047">
            <a:extLst>
              <a:ext uri="{FF2B5EF4-FFF2-40B4-BE49-F238E27FC236}">
                <a16:creationId xmlns:a16="http://schemas.microsoft.com/office/drawing/2014/main" id="{58057453-7E56-60A0-1566-06CFE8C2546D}"/>
              </a:ext>
            </a:extLst>
          </p:cNvPr>
          <p:cNvSpPr/>
          <p:nvPr/>
        </p:nvSpPr>
        <p:spPr>
          <a:xfrm>
            <a:off x="8809110" y="5630043"/>
            <a:ext cx="141826" cy="141826"/>
          </a:xfrm>
          <a:prstGeom prst="ellipse">
            <a:avLst/>
          </a:prstGeom>
          <a:solidFill>
            <a:srgbClr val="FF00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IN">
              <a:latin charset="0" panose="02020603050405020304" pitchFamily="18" typeface="Times New Roman"/>
              <a:cs charset="0" panose="02020603050405020304" pitchFamily="18" typeface="Times New Roman"/>
            </a:endParaRPr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065D2006-4F01-0912-115C-09431E7F40DD}"/>
              </a:ext>
            </a:extLst>
          </p:cNvPr>
          <p:cNvSpPr/>
          <p:nvPr/>
        </p:nvSpPr>
        <p:spPr>
          <a:xfrm>
            <a:off x="8981475" y="5630043"/>
            <a:ext cx="141826" cy="141826"/>
          </a:xfrm>
          <a:prstGeom prst="ellipse">
            <a:avLst/>
          </a:prstGeom>
          <a:solidFill>
            <a:srgbClr val="FF00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IN">
              <a:latin charset="0" panose="02020603050405020304" pitchFamily="18" typeface="Times New Roman"/>
              <a:cs charset="0" panose="02020603050405020304" pitchFamily="18" typeface="Times New Roman"/>
            </a:endParaRPr>
          </a:p>
        </p:txBody>
      </p:sp>
      <p:sp>
        <p:nvSpPr>
          <p:cNvPr id="1050" name="Oval 1049">
            <a:extLst>
              <a:ext uri="{FF2B5EF4-FFF2-40B4-BE49-F238E27FC236}">
                <a16:creationId xmlns:a16="http://schemas.microsoft.com/office/drawing/2014/main" id="{65A9D465-C6F2-BA48-5C9B-69045871F748}"/>
              </a:ext>
            </a:extLst>
          </p:cNvPr>
          <p:cNvSpPr/>
          <p:nvPr/>
        </p:nvSpPr>
        <p:spPr>
          <a:xfrm>
            <a:off x="9150945" y="5630043"/>
            <a:ext cx="141826" cy="141826"/>
          </a:xfrm>
          <a:prstGeom prst="ellipse">
            <a:avLst/>
          </a:prstGeom>
          <a:solidFill>
            <a:srgbClr val="FF00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IN">
              <a:latin charset="0" panose="02020603050405020304" pitchFamily="18" typeface="Times New Roman"/>
              <a:cs charset="0" panose="02020603050405020304" pitchFamily="18" typeface="Times New Roman"/>
            </a:endParaRPr>
          </a:p>
        </p:txBody>
      </p:sp>
      <p:sp>
        <p:nvSpPr>
          <p:cNvPr id="1051" name="Oval 1050">
            <a:extLst>
              <a:ext uri="{FF2B5EF4-FFF2-40B4-BE49-F238E27FC236}">
                <a16:creationId xmlns:a16="http://schemas.microsoft.com/office/drawing/2014/main" id="{75ED251E-C9CA-7213-C7C2-1E096543AF51}"/>
              </a:ext>
            </a:extLst>
          </p:cNvPr>
          <p:cNvSpPr/>
          <p:nvPr/>
        </p:nvSpPr>
        <p:spPr>
          <a:xfrm>
            <a:off x="9316541" y="5630043"/>
            <a:ext cx="141826" cy="141826"/>
          </a:xfrm>
          <a:prstGeom prst="ellipse">
            <a:avLst/>
          </a:prstGeom>
          <a:solidFill>
            <a:srgbClr val="FF00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IN">
              <a:latin charset="0" panose="02020603050405020304" pitchFamily="18" typeface="Times New Roman"/>
              <a:cs charset="0" panose="02020603050405020304" pitchFamily="18" typeface="Times New Roman"/>
            </a:endParaRPr>
          </a:p>
        </p:txBody>
      </p:sp>
      <p:sp>
        <p:nvSpPr>
          <p:cNvPr id="1052" name="Oval 1051">
            <a:extLst>
              <a:ext uri="{FF2B5EF4-FFF2-40B4-BE49-F238E27FC236}">
                <a16:creationId xmlns:a16="http://schemas.microsoft.com/office/drawing/2014/main" id="{1A49BB64-8949-64BC-FF2D-19731EB76F86}"/>
              </a:ext>
            </a:extLst>
          </p:cNvPr>
          <p:cNvSpPr/>
          <p:nvPr/>
        </p:nvSpPr>
        <p:spPr>
          <a:xfrm>
            <a:off x="9482137" y="5630043"/>
            <a:ext cx="141826" cy="141826"/>
          </a:xfrm>
          <a:prstGeom prst="ellipse">
            <a:avLst/>
          </a:prstGeom>
          <a:solidFill>
            <a:srgbClr val="FF00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IN">
              <a:latin charset="0" panose="02020603050405020304" pitchFamily="18" typeface="Times New Roman"/>
              <a:cs charset="0" panose="02020603050405020304" pitchFamily="18" typeface="Times New Roman"/>
            </a:endParaRPr>
          </a:p>
        </p:txBody>
      </p:sp>
      <p:sp>
        <p:nvSpPr>
          <p:cNvPr id="1053" name="Oval 1052">
            <a:extLst>
              <a:ext uri="{FF2B5EF4-FFF2-40B4-BE49-F238E27FC236}">
                <a16:creationId xmlns:a16="http://schemas.microsoft.com/office/drawing/2014/main" id="{CF369731-2254-D369-12CC-22B1C447D7D7}"/>
              </a:ext>
            </a:extLst>
          </p:cNvPr>
          <p:cNvSpPr/>
          <p:nvPr/>
        </p:nvSpPr>
        <p:spPr>
          <a:xfrm>
            <a:off x="8809110" y="5892877"/>
            <a:ext cx="141826" cy="141826"/>
          </a:xfrm>
          <a:prstGeom prst="ellipse">
            <a:avLst/>
          </a:prstGeom>
          <a:solidFill>
            <a:srgbClr val="FF00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IN">
              <a:latin charset="0" panose="02020603050405020304" pitchFamily="18" typeface="Times New Roman"/>
              <a:cs charset="0" panose="02020603050405020304" pitchFamily="18" typeface="Times New Roman"/>
            </a:endParaRPr>
          </a:p>
        </p:txBody>
      </p:sp>
      <p:sp>
        <p:nvSpPr>
          <p:cNvPr id="1054" name="Oval 1053">
            <a:extLst>
              <a:ext uri="{FF2B5EF4-FFF2-40B4-BE49-F238E27FC236}">
                <a16:creationId xmlns:a16="http://schemas.microsoft.com/office/drawing/2014/main" id="{5B1CECA8-6BAE-06BF-D6DB-2B2F07FE8C84}"/>
              </a:ext>
            </a:extLst>
          </p:cNvPr>
          <p:cNvSpPr/>
          <p:nvPr/>
        </p:nvSpPr>
        <p:spPr>
          <a:xfrm>
            <a:off x="8981475" y="5892877"/>
            <a:ext cx="141826" cy="141826"/>
          </a:xfrm>
          <a:prstGeom prst="ellipse">
            <a:avLst/>
          </a:prstGeom>
          <a:solidFill>
            <a:srgbClr val="FF00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IN">
              <a:latin charset="0" panose="02020603050405020304" pitchFamily="18" typeface="Times New Roman"/>
              <a:cs charset="0" panose="02020603050405020304" pitchFamily="18" typeface="Times New Roman"/>
            </a:endParaRPr>
          </a:p>
        </p:txBody>
      </p:sp>
      <p:sp>
        <p:nvSpPr>
          <p:cNvPr id="1055" name="Oval 1054">
            <a:extLst>
              <a:ext uri="{FF2B5EF4-FFF2-40B4-BE49-F238E27FC236}">
                <a16:creationId xmlns:a16="http://schemas.microsoft.com/office/drawing/2014/main" id="{F053DC4E-2435-FFD6-19A3-A7010969A174}"/>
              </a:ext>
            </a:extLst>
          </p:cNvPr>
          <p:cNvSpPr/>
          <p:nvPr/>
        </p:nvSpPr>
        <p:spPr>
          <a:xfrm>
            <a:off x="8809110" y="6158841"/>
            <a:ext cx="141826" cy="141826"/>
          </a:xfrm>
          <a:prstGeom prst="ellipse">
            <a:avLst/>
          </a:prstGeom>
          <a:solidFill>
            <a:srgbClr val="FF00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IN">
              <a:latin charset="0" panose="02020603050405020304" pitchFamily="18" typeface="Times New Roman"/>
              <a:cs charset="0" panose="02020603050405020304" pitchFamily="18" typeface="Times New Roman"/>
            </a:endParaRPr>
          </a:p>
        </p:txBody>
      </p:sp>
      <p:sp>
        <p:nvSpPr>
          <p:cNvPr id="1056" name="Oval 1055">
            <a:extLst>
              <a:ext uri="{FF2B5EF4-FFF2-40B4-BE49-F238E27FC236}">
                <a16:creationId xmlns:a16="http://schemas.microsoft.com/office/drawing/2014/main" id="{8BA19022-89E5-A1E0-76B3-AD2ED13BA0B8}"/>
              </a:ext>
            </a:extLst>
          </p:cNvPr>
          <p:cNvSpPr/>
          <p:nvPr/>
        </p:nvSpPr>
        <p:spPr>
          <a:xfrm>
            <a:off x="8981475" y="6158841"/>
            <a:ext cx="141826" cy="141826"/>
          </a:xfrm>
          <a:prstGeom prst="ellipse">
            <a:avLst/>
          </a:prstGeom>
          <a:solidFill>
            <a:srgbClr val="FF00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IN">
              <a:latin charset="0" panose="02020603050405020304" pitchFamily="18" typeface="Times New Roman"/>
              <a:cs charset="0" panose="02020603050405020304" pitchFamily="18" typeface="Times New Roman"/>
            </a:endParaRPr>
          </a:p>
        </p:txBody>
      </p:sp>
      <p:sp>
        <p:nvSpPr>
          <p:cNvPr id="1057" name="Oval 1056">
            <a:extLst>
              <a:ext uri="{FF2B5EF4-FFF2-40B4-BE49-F238E27FC236}">
                <a16:creationId xmlns:a16="http://schemas.microsoft.com/office/drawing/2014/main" id="{A856970E-9774-6A76-B95B-F50C4F96A427}"/>
              </a:ext>
            </a:extLst>
          </p:cNvPr>
          <p:cNvSpPr/>
          <p:nvPr/>
        </p:nvSpPr>
        <p:spPr>
          <a:xfrm>
            <a:off x="9150945" y="6158841"/>
            <a:ext cx="141826" cy="141826"/>
          </a:xfrm>
          <a:prstGeom prst="ellipse">
            <a:avLst/>
          </a:prstGeom>
          <a:solidFill>
            <a:srgbClr val="FF00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IN">
              <a:latin charset="0" panose="02020603050405020304" pitchFamily="18" typeface="Times New Roman"/>
              <a:cs charset="0" panose="02020603050405020304" pitchFamily="18" typeface="Times New Roman"/>
            </a:endParaRPr>
          </a:p>
        </p:txBody>
      </p:sp>
      <p:sp>
        <p:nvSpPr>
          <p:cNvPr id="1058" name="Oval 1057">
            <a:extLst>
              <a:ext uri="{FF2B5EF4-FFF2-40B4-BE49-F238E27FC236}">
                <a16:creationId xmlns:a16="http://schemas.microsoft.com/office/drawing/2014/main" id="{910ADEE9-32EF-5ADE-4FC0-9F07B51CBF1C}"/>
              </a:ext>
            </a:extLst>
          </p:cNvPr>
          <p:cNvSpPr/>
          <p:nvPr/>
        </p:nvSpPr>
        <p:spPr>
          <a:xfrm>
            <a:off x="8809110" y="6408742"/>
            <a:ext cx="141826" cy="141826"/>
          </a:xfrm>
          <a:prstGeom prst="ellipse">
            <a:avLst/>
          </a:prstGeom>
          <a:solidFill>
            <a:srgbClr val="FF00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IN">
              <a:latin charset="0" panose="02020603050405020304" pitchFamily="18" typeface="Times New Roman"/>
              <a:cs charset="0" panose="02020603050405020304" pitchFamily="18" typeface="Times New Roman"/>
            </a:endParaRPr>
          </a:p>
        </p:txBody>
      </p:sp>
      <p:sp>
        <p:nvSpPr>
          <p:cNvPr id="1059" name="Oval 1058">
            <a:extLst>
              <a:ext uri="{FF2B5EF4-FFF2-40B4-BE49-F238E27FC236}">
                <a16:creationId xmlns:a16="http://schemas.microsoft.com/office/drawing/2014/main" id="{C7037F51-1411-382E-3198-F0536FED56E9}"/>
              </a:ext>
            </a:extLst>
          </p:cNvPr>
          <p:cNvSpPr/>
          <p:nvPr/>
        </p:nvSpPr>
        <p:spPr>
          <a:xfrm>
            <a:off x="8981475" y="6408742"/>
            <a:ext cx="141826" cy="141826"/>
          </a:xfrm>
          <a:prstGeom prst="ellipse">
            <a:avLst/>
          </a:prstGeom>
          <a:solidFill>
            <a:srgbClr val="FF00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IN">
              <a:latin charset="0" panose="02020603050405020304" pitchFamily="18" typeface="Times New Roman"/>
              <a:cs charset="0" panose="02020603050405020304" pitchFamily="18" typeface="Times New Roman"/>
            </a:endParaRPr>
          </a:p>
        </p:txBody>
      </p:sp>
      <p:sp>
        <p:nvSpPr>
          <p:cNvPr id="1060" name="Oval 1059">
            <a:extLst>
              <a:ext uri="{FF2B5EF4-FFF2-40B4-BE49-F238E27FC236}">
                <a16:creationId xmlns:a16="http://schemas.microsoft.com/office/drawing/2014/main" id="{1ABD933A-DE07-1CC0-1B68-FBBFCB33E94B}"/>
              </a:ext>
            </a:extLst>
          </p:cNvPr>
          <p:cNvSpPr/>
          <p:nvPr/>
        </p:nvSpPr>
        <p:spPr>
          <a:xfrm>
            <a:off x="9851526" y="5630043"/>
            <a:ext cx="141826" cy="141826"/>
          </a:xfrm>
          <a:prstGeom prst="ellipse">
            <a:avLst/>
          </a:prstGeom>
          <a:solidFill>
            <a:srgbClr val="FF00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IN">
              <a:latin charset="0" panose="02020603050405020304" pitchFamily="18" typeface="Times New Roman"/>
              <a:cs charset="0" panose="02020603050405020304" pitchFamily="18" typeface="Times New Roman"/>
            </a:endParaRPr>
          </a:p>
        </p:txBody>
      </p:sp>
      <p:sp>
        <p:nvSpPr>
          <p:cNvPr id="1061" name="Oval 1060">
            <a:extLst>
              <a:ext uri="{FF2B5EF4-FFF2-40B4-BE49-F238E27FC236}">
                <a16:creationId xmlns:a16="http://schemas.microsoft.com/office/drawing/2014/main" id="{FA9F617E-C3B0-EDF0-114F-B4AD99DB45B1}"/>
              </a:ext>
            </a:extLst>
          </p:cNvPr>
          <p:cNvSpPr/>
          <p:nvPr/>
        </p:nvSpPr>
        <p:spPr>
          <a:xfrm>
            <a:off x="10023891" y="5630043"/>
            <a:ext cx="141826" cy="141826"/>
          </a:xfrm>
          <a:prstGeom prst="ellipse">
            <a:avLst/>
          </a:prstGeom>
          <a:solidFill>
            <a:srgbClr val="FF00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IN">
              <a:latin charset="0" panose="02020603050405020304" pitchFamily="18" typeface="Times New Roman"/>
              <a:cs charset="0" panose="02020603050405020304" pitchFamily="18" typeface="Times New Roman"/>
            </a:endParaRPr>
          </a:p>
        </p:txBody>
      </p:sp>
      <p:sp>
        <p:nvSpPr>
          <p:cNvPr id="1062" name="Oval 1061">
            <a:extLst>
              <a:ext uri="{FF2B5EF4-FFF2-40B4-BE49-F238E27FC236}">
                <a16:creationId xmlns:a16="http://schemas.microsoft.com/office/drawing/2014/main" id="{6A13F45B-914B-FB8F-3070-926F0D450D1F}"/>
              </a:ext>
            </a:extLst>
          </p:cNvPr>
          <p:cNvSpPr/>
          <p:nvPr/>
        </p:nvSpPr>
        <p:spPr>
          <a:xfrm>
            <a:off x="9851526" y="5892877"/>
            <a:ext cx="141826" cy="141826"/>
          </a:xfrm>
          <a:prstGeom prst="ellipse">
            <a:avLst/>
          </a:prstGeom>
          <a:solidFill>
            <a:srgbClr val="FF00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IN">
              <a:latin charset="0" panose="02020603050405020304" pitchFamily="18" typeface="Times New Roman"/>
              <a:cs charset="0" panose="02020603050405020304" pitchFamily="18" typeface="Times New Roman"/>
            </a:endParaRPr>
          </a:p>
        </p:txBody>
      </p:sp>
      <p:sp>
        <p:nvSpPr>
          <p:cNvPr id="1063" name="Oval 1062">
            <a:extLst>
              <a:ext uri="{FF2B5EF4-FFF2-40B4-BE49-F238E27FC236}">
                <a16:creationId xmlns:a16="http://schemas.microsoft.com/office/drawing/2014/main" id="{24D037AA-32A2-102E-288A-1AA70E569A67}"/>
              </a:ext>
            </a:extLst>
          </p:cNvPr>
          <p:cNvSpPr/>
          <p:nvPr/>
        </p:nvSpPr>
        <p:spPr>
          <a:xfrm>
            <a:off x="10023891" y="5892877"/>
            <a:ext cx="141826" cy="141826"/>
          </a:xfrm>
          <a:prstGeom prst="ellipse">
            <a:avLst/>
          </a:prstGeom>
          <a:solidFill>
            <a:srgbClr val="FF00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IN">
              <a:latin charset="0" panose="02020603050405020304" pitchFamily="18" typeface="Times New Roman"/>
              <a:cs charset="0" panose="02020603050405020304" pitchFamily="18" typeface="Times New Roman"/>
            </a:endParaRPr>
          </a:p>
        </p:txBody>
      </p:sp>
      <p:sp>
        <p:nvSpPr>
          <p:cNvPr id="1064" name="Oval 1063">
            <a:extLst>
              <a:ext uri="{FF2B5EF4-FFF2-40B4-BE49-F238E27FC236}">
                <a16:creationId xmlns:a16="http://schemas.microsoft.com/office/drawing/2014/main" id="{F44495E9-B0AB-7BBE-1D48-2827A4086B16}"/>
              </a:ext>
            </a:extLst>
          </p:cNvPr>
          <p:cNvSpPr/>
          <p:nvPr/>
        </p:nvSpPr>
        <p:spPr>
          <a:xfrm>
            <a:off x="10196256" y="5892877"/>
            <a:ext cx="141826" cy="141826"/>
          </a:xfrm>
          <a:prstGeom prst="ellipse">
            <a:avLst/>
          </a:prstGeom>
          <a:solidFill>
            <a:srgbClr val="FF00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IN">
              <a:latin charset="0" panose="02020603050405020304" pitchFamily="18" typeface="Times New Roman"/>
              <a:cs charset="0" panose="02020603050405020304" pitchFamily="18" typeface="Times New Roman"/>
            </a:endParaRPr>
          </a:p>
        </p:txBody>
      </p:sp>
      <p:sp>
        <p:nvSpPr>
          <p:cNvPr id="1065" name="Oval 1064">
            <a:extLst>
              <a:ext uri="{FF2B5EF4-FFF2-40B4-BE49-F238E27FC236}">
                <a16:creationId xmlns:a16="http://schemas.microsoft.com/office/drawing/2014/main" id="{36EE8FC6-555B-13EE-7F18-747E33236730}"/>
              </a:ext>
            </a:extLst>
          </p:cNvPr>
          <p:cNvSpPr/>
          <p:nvPr/>
        </p:nvSpPr>
        <p:spPr>
          <a:xfrm>
            <a:off x="10368621" y="5892877"/>
            <a:ext cx="141826" cy="141826"/>
          </a:xfrm>
          <a:prstGeom prst="ellipse">
            <a:avLst/>
          </a:prstGeom>
          <a:solidFill>
            <a:srgbClr val="FF00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IN">
              <a:latin charset="0" panose="02020603050405020304" pitchFamily="18" typeface="Times New Roman"/>
              <a:cs charset="0" panose="02020603050405020304" pitchFamily="18" typeface="Times New Roman"/>
            </a:endParaRPr>
          </a:p>
        </p:txBody>
      </p:sp>
      <p:sp>
        <p:nvSpPr>
          <p:cNvPr id="1066" name="Oval 1065">
            <a:extLst>
              <a:ext uri="{FF2B5EF4-FFF2-40B4-BE49-F238E27FC236}">
                <a16:creationId xmlns:a16="http://schemas.microsoft.com/office/drawing/2014/main" id="{7EFD74EC-2FCF-F57D-D0BE-CF39488F148F}"/>
              </a:ext>
            </a:extLst>
          </p:cNvPr>
          <p:cNvSpPr/>
          <p:nvPr/>
        </p:nvSpPr>
        <p:spPr>
          <a:xfrm>
            <a:off x="9851526" y="6158841"/>
            <a:ext cx="141826" cy="141826"/>
          </a:xfrm>
          <a:prstGeom prst="ellipse">
            <a:avLst/>
          </a:prstGeom>
          <a:solidFill>
            <a:srgbClr val="FF00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IN">
              <a:latin charset="0" panose="02020603050405020304" pitchFamily="18" typeface="Times New Roman"/>
              <a:cs charset="0" panose="02020603050405020304" pitchFamily="18" typeface="Times New Roman"/>
            </a:endParaRPr>
          </a:p>
        </p:txBody>
      </p:sp>
      <p:sp>
        <p:nvSpPr>
          <p:cNvPr id="1067" name="Oval 1066">
            <a:extLst>
              <a:ext uri="{FF2B5EF4-FFF2-40B4-BE49-F238E27FC236}">
                <a16:creationId xmlns:a16="http://schemas.microsoft.com/office/drawing/2014/main" id="{0D55493E-23C4-8E79-EBA6-F10F98C04E9F}"/>
              </a:ext>
            </a:extLst>
          </p:cNvPr>
          <p:cNvSpPr/>
          <p:nvPr/>
        </p:nvSpPr>
        <p:spPr>
          <a:xfrm>
            <a:off x="10023891" y="6158841"/>
            <a:ext cx="141826" cy="141826"/>
          </a:xfrm>
          <a:prstGeom prst="ellipse">
            <a:avLst/>
          </a:prstGeom>
          <a:solidFill>
            <a:srgbClr val="FF00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IN">
              <a:latin charset="0" panose="02020603050405020304" pitchFamily="18" typeface="Times New Roman"/>
              <a:cs charset="0" panose="02020603050405020304" pitchFamily="18" typeface="Times New Roman"/>
            </a:endParaRPr>
          </a:p>
        </p:txBody>
      </p:sp>
      <p:sp>
        <p:nvSpPr>
          <p:cNvPr id="1068" name="Oval 1067">
            <a:extLst>
              <a:ext uri="{FF2B5EF4-FFF2-40B4-BE49-F238E27FC236}">
                <a16:creationId xmlns:a16="http://schemas.microsoft.com/office/drawing/2014/main" id="{4FD79AFE-3885-6695-F2B2-A8285B03CA17}"/>
              </a:ext>
            </a:extLst>
          </p:cNvPr>
          <p:cNvSpPr/>
          <p:nvPr/>
        </p:nvSpPr>
        <p:spPr>
          <a:xfrm>
            <a:off x="10196256" y="6158841"/>
            <a:ext cx="141826" cy="141826"/>
          </a:xfrm>
          <a:prstGeom prst="ellipse">
            <a:avLst/>
          </a:prstGeom>
          <a:solidFill>
            <a:srgbClr val="FF00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IN">
              <a:latin charset="0" panose="02020603050405020304" pitchFamily="18" typeface="Times New Roman"/>
              <a:cs charset="0" panose="02020603050405020304" pitchFamily="18" typeface="Times New Roman"/>
            </a:endParaRPr>
          </a:p>
        </p:txBody>
      </p:sp>
      <p:sp>
        <p:nvSpPr>
          <p:cNvPr id="1069" name="Oval 1068">
            <a:extLst>
              <a:ext uri="{FF2B5EF4-FFF2-40B4-BE49-F238E27FC236}">
                <a16:creationId xmlns:a16="http://schemas.microsoft.com/office/drawing/2014/main" id="{D68233F9-A422-C19A-2269-70FAB3F8FC4D}"/>
              </a:ext>
            </a:extLst>
          </p:cNvPr>
          <p:cNvSpPr/>
          <p:nvPr/>
        </p:nvSpPr>
        <p:spPr>
          <a:xfrm>
            <a:off x="10368621" y="6158841"/>
            <a:ext cx="141826" cy="141826"/>
          </a:xfrm>
          <a:prstGeom prst="ellipse">
            <a:avLst/>
          </a:prstGeom>
          <a:solidFill>
            <a:srgbClr val="FF00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IN">
              <a:latin charset="0" panose="02020603050405020304" pitchFamily="18" typeface="Times New Roman"/>
              <a:cs charset="0" panose="02020603050405020304" pitchFamily="18" typeface="Times New Roman"/>
            </a:endParaRPr>
          </a:p>
        </p:txBody>
      </p:sp>
      <p:sp>
        <p:nvSpPr>
          <p:cNvPr id="1070" name="Oval 1069">
            <a:extLst>
              <a:ext uri="{FF2B5EF4-FFF2-40B4-BE49-F238E27FC236}">
                <a16:creationId xmlns:a16="http://schemas.microsoft.com/office/drawing/2014/main" id="{1F044173-2137-DF44-8390-D42C769E6489}"/>
              </a:ext>
            </a:extLst>
          </p:cNvPr>
          <p:cNvSpPr/>
          <p:nvPr/>
        </p:nvSpPr>
        <p:spPr>
          <a:xfrm>
            <a:off x="10548600" y="6158841"/>
            <a:ext cx="141826" cy="141826"/>
          </a:xfrm>
          <a:prstGeom prst="ellipse">
            <a:avLst/>
          </a:prstGeom>
          <a:solidFill>
            <a:srgbClr val="FF00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IN">
              <a:latin charset="0" panose="02020603050405020304" pitchFamily="18" typeface="Times New Roman"/>
              <a:cs charset="0" panose="02020603050405020304" pitchFamily="18" typeface="Times New Roman"/>
            </a:endParaRPr>
          </a:p>
        </p:txBody>
      </p:sp>
      <p:sp>
        <p:nvSpPr>
          <p:cNvPr id="1071" name="Oval 1070">
            <a:extLst>
              <a:ext uri="{FF2B5EF4-FFF2-40B4-BE49-F238E27FC236}">
                <a16:creationId xmlns:a16="http://schemas.microsoft.com/office/drawing/2014/main" id="{48D6D429-A510-9BC3-8D1D-3BB7E115ECBB}"/>
              </a:ext>
            </a:extLst>
          </p:cNvPr>
          <p:cNvSpPr/>
          <p:nvPr/>
        </p:nvSpPr>
        <p:spPr>
          <a:xfrm>
            <a:off x="9851526" y="6408742"/>
            <a:ext cx="141826" cy="141826"/>
          </a:xfrm>
          <a:prstGeom prst="ellipse">
            <a:avLst/>
          </a:prstGeom>
          <a:solidFill>
            <a:srgbClr val="FF00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IN">
              <a:latin charset="0" panose="02020603050405020304" pitchFamily="18" typeface="Times New Roman"/>
              <a:cs charset="0" panose="02020603050405020304" pitchFamily="18" typeface="Times New Roman"/>
            </a:endParaRPr>
          </a:p>
        </p:txBody>
      </p:sp>
      <p:sp>
        <p:nvSpPr>
          <p:cNvPr id="1072" name="Oval 1071">
            <a:extLst>
              <a:ext uri="{FF2B5EF4-FFF2-40B4-BE49-F238E27FC236}">
                <a16:creationId xmlns:a16="http://schemas.microsoft.com/office/drawing/2014/main" id="{8A6E60BF-5A4B-4266-98E5-F40BC55454FA}"/>
              </a:ext>
            </a:extLst>
          </p:cNvPr>
          <p:cNvSpPr/>
          <p:nvPr/>
        </p:nvSpPr>
        <p:spPr>
          <a:xfrm>
            <a:off x="10023891" y="6408742"/>
            <a:ext cx="141826" cy="141826"/>
          </a:xfrm>
          <a:prstGeom prst="ellipse">
            <a:avLst/>
          </a:prstGeom>
          <a:solidFill>
            <a:srgbClr val="FF00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IN">
              <a:latin charset="0" panose="02020603050405020304" pitchFamily="18" typeface="Times New Roman"/>
              <a:cs charset="0" panose="02020603050405020304" pitchFamily="18" typeface="Times New Roman"/>
            </a:endParaRPr>
          </a:p>
        </p:txBody>
      </p:sp>
      <p:sp>
        <p:nvSpPr>
          <p:cNvPr id="1073" name="Oval 1072">
            <a:extLst>
              <a:ext uri="{FF2B5EF4-FFF2-40B4-BE49-F238E27FC236}">
                <a16:creationId xmlns:a16="http://schemas.microsoft.com/office/drawing/2014/main" id="{ADAACAF8-09F7-DE6D-6B0F-1712D2FB5CB0}"/>
              </a:ext>
            </a:extLst>
          </p:cNvPr>
          <p:cNvSpPr/>
          <p:nvPr/>
        </p:nvSpPr>
        <p:spPr>
          <a:xfrm>
            <a:off x="10196256" y="6408742"/>
            <a:ext cx="141826" cy="141826"/>
          </a:xfrm>
          <a:prstGeom prst="ellipse">
            <a:avLst/>
          </a:prstGeom>
          <a:solidFill>
            <a:srgbClr val="FF00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IN">
              <a:latin charset="0" panose="02020603050405020304" pitchFamily="18" typeface="Times New Roman"/>
              <a:cs charset="0" panose="02020603050405020304" pitchFamily="18" typeface="Times New Roman"/>
            </a:endParaRPr>
          </a:p>
        </p:txBody>
      </p:sp>
      <p:sp>
        <p:nvSpPr>
          <p:cNvPr id="1074" name="Rectangle 1073">
            <a:extLst>
              <a:ext uri="{FF2B5EF4-FFF2-40B4-BE49-F238E27FC236}">
                <a16:creationId xmlns:a16="http://schemas.microsoft.com/office/drawing/2014/main" id="{2768B831-FDB3-4793-4208-D6FCDE68AB02}"/>
              </a:ext>
            </a:extLst>
          </p:cNvPr>
          <p:cNvSpPr/>
          <p:nvPr/>
        </p:nvSpPr>
        <p:spPr>
          <a:xfrm>
            <a:off x="92562" y="361069"/>
            <a:ext cx="11994566" cy="259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r>
              <a:rPr b="1" i="1" lang="en-IN" sz="16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Dettol skincare and Neem are our biggest interventions, without cannibalising the others. Need to differentiate brands under Dettol </a:t>
            </a:r>
          </a:p>
        </p:txBody>
      </p:sp>
      <p:pic>
        <p:nvPicPr>
          <p:cNvPr descr="Liril lemon and tea tree oil soap 125 gm (pack of 3) - Price in India, Buy  Liril lemon and tea tree oil soap 125 gm (pack of 3) Online In India," id="2050" name="Picture 2">
            <a:extLst>
              <a:ext uri="{FF2B5EF4-FFF2-40B4-BE49-F238E27FC236}">
                <a16:creationId xmlns:a16="http://schemas.microsoft.com/office/drawing/2014/main" id="{0A7DF3F1-813F-C8E0-9012-5A927F3CFA89}"/>
              </a:ext>
            </a:extLst>
          </p:cNvPr>
          <p:cNvPicPr>
            <a:picLocks noChangeArrowheads="1"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163" y="1636557"/>
            <a:ext cx="772704" cy="56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16BA9C-836F-EC81-FA92-C2A47D429D1E}"/>
              </a:ext>
            </a:extLst>
          </p:cNvPr>
          <p:cNvSpPr txBox="1"/>
          <p:nvPr/>
        </p:nvSpPr>
        <p:spPr>
          <a:xfrm>
            <a:off x="7729002" y="979589"/>
            <a:ext cx="4358125" cy="129266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indent="-171450" marL="171450">
              <a:buFont charset="0" panose="020B0604020202020204" pitchFamily="34" typeface="Arial"/>
              <a:buChar char="•"/>
            </a:pPr>
            <a:r>
              <a:rPr b="1" lang="en-US" sz="1400">
                <a:latin charset="0" panose="02020603050405020304" pitchFamily="18" typeface="Times New Roman"/>
                <a:cs charset="0" panose="02020603050405020304" pitchFamily="18" typeface="Times New Roman"/>
              </a:rPr>
              <a:t>75.5% </a:t>
            </a:r>
            <a:r>
              <a:rPr lang="en-US" sz="1200">
                <a:latin charset="0" panose="02020603050405020304" pitchFamily="18" typeface="Times New Roman"/>
                <a:cs charset="0" panose="02020603050405020304" pitchFamily="18" typeface="Times New Roman"/>
              </a:rPr>
              <a:t>of the households used bar soap for bathing in previous 30 days</a:t>
            </a:r>
          </a:p>
          <a:p>
            <a:pPr indent="-171450" marL="171450">
              <a:buFont charset="0" panose="020B0604020202020204" pitchFamily="34" typeface="Arial"/>
              <a:buChar char="•"/>
            </a:pPr>
            <a:r>
              <a:rPr lang="en-US" sz="1200">
                <a:latin charset="0" panose="02020603050405020304" pitchFamily="18" typeface="Times New Roman"/>
                <a:cs charset="0" panose="02020603050405020304" pitchFamily="18" typeface="Times New Roman"/>
              </a:rPr>
              <a:t>Penetration of bar soap in rural India is around </a:t>
            </a:r>
            <a:r>
              <a:rPr b="1" lang="en-US" sz="1400">
                <a:latin charset="0" panose="02020603050405020304" pitchFamily="18" typeface="Times New Roman"/>
                <a:cs charset="0" panose="02020603050405020304" pitchFamily="18" typeface="Times New Roman"/>
              </a:rPr>
              <a:t>50%</a:t>
            </a:r>
            <a:endParaRPr b="1" lang="en-US" sz="1200">
              <a:latin charset="0" panose="02020603050405020304" pitchFamily="18" typeface="Times New Roman"/>
              <a:cs charset="0" panose="02020603050405020304" pitchFamily="18" typeface="Times New Roman"/>
            </a:endParaRPr>
          </a:p>
          <a:p>
            <a:pPr indent="-171450" marL="171450">
              <a:buFont charset="0" panose="020B0604020202020204" pitchFamily="34" typeface="Arial"/>
              <a:buChar char="•"/>
            </a:pPr>
            <a:r>
              <a:rPr b="1" lang="en-IN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900 million </a:t>
            </a:r>
            <a:r>
              <a:rPr lang="en-IN" sz="12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children don’t have access to soap in schools </a:t>
            </a:r>
          </a:p>
          <a:p>
            <a:endParaRPr lang="en-IN" sz="1200">
              <a:latin charset="0" panose="02020603050405020304" pitchFamily="18" typeface="Times New Roman"/>
              <a:cs charset="0" panose="02020603050405020304" pitchFamily="18" typeface="Times New Roman"/>
            </a:endParaRPr>
          </a:p>
          <a:p>
            <a:endParaRPr lang="en-IN" sz="1200">
              <a:latin charset="0" panose="02020603050405020304" pitchFamily="18" typeface="Times New Roman"/>
              <a:cs charset="0" panose="02020603050405020304" pitchFamily="18"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74416308"/>
      </p:ext>
    </p:extLst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&#10;&#10;Description automatically generated" id="4" name="Picture 3">
            <a:extLst>
              <a:ext uri="{FF2B5EF4-FFF2-40B4-BE49-F238E27FC236}">
                <a16:creationId xmlns:a16="http://schemas.microsoft.com/office/drawing/2014/main" id="{B4B9684C-C1DC-13C6-0560-61EA57DEB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746" y="-59960"/>
            <a:ext cx="716254" cy="44898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AEE86AF-1202-983B-584D-6AA6DD66D9E3}"/>
              </a:ext>
            </a:extLst>
          </p:cNvPr>
          <p:cNvCxnSpPr>
            <a:cxnSpLocks/>
          </p:cNvCxnSpPr>
          <p:nvPr/>
        </p:nvCxnSpPr>
        <p:spPr>
          <a:xfrm>
            <a:off x="0" y="586398"/>
            <a:ext cx="12192000" cy="0"/>
          </a:xfrm>
          <a:prstGeom prst="line">
            <a:avLst/>
          </a:prstGeom>
          <a:ln w="28575">
            <a:solidFill>
              <a:srgbClr val="D432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D69C1C1-3AEB-8350-48D3-5A9137B80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806040"/>
              </p:ext>
            </p:extLst>
          </p:nvPr>
        </p:nvGraphicFramePr>
        <p:xfrm>
          <a:off x="163619" y="762000"/>
          <a:ext cx="7748934" cy="2219954"/>
        </p:xfrm>
        <a:graphic>
          <a:graphicData uri="http://schemas.openxmlformats.org/drawingml/2006/table">
            <a:tbl>
              <a:tblPr bandRow="1" firstRow="1">
                <a:tableStyleId>{5C22544A-7EE6-4342-B048-85BDC9FD1C3A}</a:tableStyleId>
              </a:tblPr>
              <a:tblGrid>
                <a:gridCol w="1082578">
                  <a:extLst>
                    <a:ext uri="{9D8B030D-6E8A-4147-A177-3AD203B41FA5}">
                      <a16:colId xmlns:a16="http://schemas.microsoft.com/office/drawing/2014/main" val="2824679140"/>
                    </a:ext>
                  </a:extLst>
                </a:gridCol>
                <a:gridCol w="2246592">
                  <a:extLst>
                    <a:ext uri="{9D8B030D-6E8A-4147-A177-3AD203B41FA5}">
                      <a16:colId xmlns:a16="http://schemas.microsoft.com/office/drawing/2014/main" val="2195278044"/>
                    </a:ext>
                  </a:extLst>
                </a:gridCol>
                <a:gridCol w="2364059">
                  <a:extLst>
                    <a:ext uri="{9D8B030D-6E8A-4147-A177-3AD203B41FA5}">
                      <a16:colId xmlns:a16="http://schemas.microsoft.com/office/drawing/2014/main" val="3336871442"/>
                    </a:ext>
                  </a:extLst>
                </a:gridCol>
                <a:gridCol w="2055705">
                  <a:extLst>
                    <a:ext uri="{9D8B030D-6E8A-4147-A177-3AD203B41FA5}">
                      <a16:colId xmlns:a16="http://schemas.microsoft.com/office/drawing/2014/main" val="3781204655"/>
                    </a:ext>
                  </a:extLst>
                </a:gridCol>
              </a:tblGrid>
              <a:tr h="344239">
                <a:tc>
                  <a:txBody>
                    <a:bodyPr/>
                    <a:lstStyle/>
                    <a:p>
                      <a:pPr fontAlgn="b"/>
                      <a:r>
                        <a:rPr b="1" lang="en-IN" sz="1400">
                          <a:effectLst/>
                        </a:rPr>
                        <a:t>Soap</a:t>
                      </a:r>
                    </a:p>
                  </a:txBody>
                  <a:tcPr anchor="b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571F6A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b="1" lang="en-IN" sz="1400">
                          <a:effectLst/>
                        </a:rPr>
                        <a:t>Tagline</a:t>
                      </a:r>
                    </a:p>
                  </a:txBody>
                  <a:tcPr anchor="b">
                    <a:lnL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571F6A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b="1" lang="en-IN" sz="1400">
                          <a:effectLst/>
                        </a:rPr>
                        <a:t>Promise &amp; Core Offering</a:t>
                      </a:r>
                    </a:p>
                  </a:txBody>
                  <a:tcPr anchor="b">
                    <a:lnL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571F6A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b="1" lang="en-IN" sz="1400">
                          <a:effectLst/>
                        </a:rPr>
                        <a:t>Target Consumer Group</a:t>
                      </a:r>
                    </a:p>
                  </a:txBody>
                  <a:tcPr anchor="b">
                    <a:lnL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571F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463047"/>
                  </a:ext>
                </a:extLst>
              </a:tr>
              <a:tr h="309816">
                <a:tc>
                  <a:txBody>
                    <a:bodyPr/>
                    <a:lstStyle/>
                    <a:p>
                      <a:pPr fontAlgn="base"/>
                      <a:endParaRPr lang="en-IN" sz="1200">
                        <a:effectLst/>
                      </a:endParaRPr>
                    </a:p>
                  </a:txBody>
                  <a:tcPr anchor="ctr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Real Beauty Deserves Real Care</a:t>
                      </a:r>
                    </a:p>
                  </a:txBody>
                  <a:tcPr anchor="ctr">
                    <a:lnL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9EC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Nourishment, soft smooth skin</a:t>
                      </a:r>
                    </a:p>
                  </a:txBody>
                  <a:tcPr anchor="ctr">
                    <a:lnL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9EC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Men and women of all ages</a:t>
                      </a:r>
                    </a:p>
                  </a:txBody>
                  <a:tcPr anchor="ctr">
                    <a:lnL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955700"/>
                  </a:ext>
                </a:extLst>
              </a:tr>
              <a:tr h="516359">
                <a:tc>
                  <a:txBody>
                    <a:bodyPr/>
                    <a:lstStyle/>
                    <a:p>
                      <a:pPr fontAlgn="base"/>
                      <a:endParaRPr lang="en-IN" sz="1200">
                        <a:effectLst/>
                      </a:endParaRPr>
                    </a:p>
                  </a:txBody>
                  <a:tcPr anchor="ctr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b="0" i="0" kern="1200" lang="fr-FR" sz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Khoobsoorati bas main, duniya muthi main</a:t>
                      </a:r>
                      <a:endParaRPr lang="en-IN" sz="10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9EC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Skin hydration and rejuvenation</a:t>
                      </a:r>
                    </a:p>
                  </a:txBody>
                  <a:tcPr anchor="ctr">
                    <a:lnL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9EC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Men and women</a:t>
                      </a:r>
                    </a:p>
                  </a:txBody>
                  <a:tcPr anchor="ctr">
                    <a:lnL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993712"/>
                  </a:ext>
                </a:extLst>
              </a:tr>
              <a:tr h="359846">
                <a:tc>
                  <a:txBody>
                    <a:bodyPr/>
                    <a:lstStyle/>
                    <a:p>
                      <a:pPr fontAlgn="base"/>
                      <a:endParaRPr lang="en-IN" sz="1200">
                        <a:effectLst/>
                      </a:endParaRPr>
                    </a:p>
                  </a:txBody>
                  <a:tcPr anchor="ctr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200">
                          <a:solidFill>
                            <a:schemeClr val="tx1"/>
                          </a:solidFill>
                          <a:effectLst/>
                        </a:rPr>
                        <a:t>Beautiful today, tomorrow </a:t>
                      </a:r>
                    </a:p>
                  </a:txBody>
                  <a:tcPr anchor="ctr">
                    <a:lnL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9EC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Luxury bathing experience </a:t>
                      </a:r>
                    </a:p>
                  </a:txBody>
                  <a:tcPr anchor="ctr">
                    <a:lnL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9EC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Youth and young adults</a:t>
                      </a:r>
                    </a:p>
                  </a:txBody>
                  <a:tcPr anchor="ctr">
                    <a:lnL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246389"/>
                  </a:ext>
                </a:extLst>
              </a:tr>
              <a:tr h="379086">
                <a:tc>
                  <a:txBody>
                    <a:bodyPr/>
                    <a:lstStyle/>
                    <a:p>
                      <a:pPr fontAlgn="base"/>
                      <a:endParaRPr lang="en-IN" sz="1200">
                        <a:effectLst/>
                      </a:endParaRPr>
                    </a:p>
                  </a:txBody>
                  <a:tcPr anchor="ctr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200">
                          <a:solidFill>
                            <a:schemeClr val="tx1"/>
                          </a:solidFill>
                          <a:effectLst/>
                        </a:rPr>
                        <a:t>Pure &amp; Gentle</a:t>
                      </a:r>
                    </a:p>
                  </a:txBody>
                  <a:tcPr anchor="ctr">
                    <a:lnL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9EC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Pure and gentle cleansing, </a:t>
                      </a:r>
                    </a:p>
                  </a:txBody>
                  <a:tcPr anchor="ctr">
                    <a:lnL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9EC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Individuals with sensitive skin</a:t>
                      </a:r>
                    </a:p>
                  </a:txBody>
                  <a:tcPr anchor="ctr">
                    <a:lnL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930680"/>
                  </a:ext>
                </a:extLst>
              </a:tr>
              <a:tr h="310608">
                <a:tc>
                  <a:txBody>
                    <a:bodyPr/>
                    <a:lstStyle/>
                    <a:p>
                      <a:pPr fontAlgn="base"/>
                      <a:endParaRPr lang="en-IN" sz="1200">
                        <a:effectLst/>
                      </a:endParaRPr>
                    </a:p>
                  </a:txBody>
                  <a:tcPr anchor="ctr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b="0" i="0" lang="en-IN" sz="12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Young soap </a:t>
                      </a:r>
                      <a:endParaRPr lang="en-IN" sz="1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9EC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Cleansing, nourishing, revitalizing </a:t>
                      </a:r>
                    </a:p>
                  </a:txBody>
                  <a:tcPr anchor="ctr">
                    <a:lnL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9EC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Adults, primarily women</a:t>
                      </a:r>
                    </a:p>
                  </a:txBody>
                  <a:tcPr anchor="ctr">
                    <a:lnL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rgbClr val="FFD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356095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B63D1ED9-12B7-69AF-C426-294351DD37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3" l="60" r="23" t="72"/>
          <a:stretch/>
        </p:blipFill>
        <p:spPr>
          <a:xfrm>
            <a:off x="163619" y="3333051"/>
            <a:ext cx="1008125" cy="6367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31BE24-C542-58EE-7788-F870F5AF68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5" l="97" r="224" t="69"/>
          <a:stretch/>
        </p:blipFill>
        <p:spPr>
          <a:xfrm>
            <a:off x="163619" y="4086240"/>
            <a:ext cx="1008125" cy="631853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0099634-9F5F-8608-A0A0-EE8F45278C9D}"/>
              </a:ext>
            </a:extLst>
          </p:cNvPr>
          <p:cNvCxnSpPr>
            <a:cxnSpLocks/>
          </p:cNvCxnSpPr>
          <p:nvPr/>
        </p:nvCxnSpPr>
        <p:spPr>
          <a:xfrm>
            <a:off x="3864937" y="3165148"/>
            <a:ext cx="0" cy="1577443"/>
          </a:xfrm>
          <a:prstGeom prst="line">
            <a:avLst/>
          </a:prstGeom>
          <a:ln>
            <a:solidFill>
              <a:srgbClr val="D4328B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A1EB816-7ECC-C98E-FB6B-D1AE50EF652C}"/>
              </a:ext>
            </a:extLst>
          </p:cNvPr>
          <p:cNvSpPr txBox="1"/>
          <p:nvPr/>
        </p:nvSpPr>
        <p:spPr>
          <a:xfrm>
            <a:off x="1231392" y="3333050"/>
            <a:ext cx="2547911" cy="646331"/>
          </a:xfrm>
          <a:prstGeom prst="rect">
            <a:avLst/>
          </a:prstGeom>
          <a:noFill/>
          <a:ln w="19050">
            <a:solidFill>
              <a:srgbClr val="FF477C"/>
            </a:solidFill>
          </a:ln>
        </p:spPr>
        <p:txBody>
          <a:bodyPr rtlCol="0" wrap="square">
            <a:spAutoFit/>
          </a:bodyPr>
          <a:lstStyle/>
          <a:p>
            <a:r>
              <a:rPr lang="en-IN" sz="1200">
                <a:latin charset="0" panose="02020603050405020304" pitchFamily="18" typeface="Times New Roman"/>
                <a:cs charset="0" panose="02020603050405020304" pitchFamily="18" typeface="Times New Roman"/>
              </a:rPr>
              <a:t>Using celebrity endorsement didn’t resonate with Dettol’s </a:t>
            </a:r>
            <a:r>
              <a:rPr b="1" lang="en-IN" sz="1200">
                <a:latin charset="0" panose="02020603050405020304" pitchFamily="18" typeface="Times New Roman"/>
                <a:cs charset="0" panose="02020603050405020304" pitchFamily="18" typeface="Times New Roman"/>
              </a:rPr>
              <a:t>“family soap” </a:t>
            </a:r>
            <a:r>
              <a:rPr lang="en-IN" sz="1200">
                <a:latin charset="0" panose="02020603050405020304" pitchFamily="18" typeface="Times New Roman"/>
                <a:cs charset="0" panose="02020603050405020304" pitchFamily="18" typeface="Times New Roman"/>
              </a:rPr>
              <a:t>image. </a:t>
            </a:r>
            <a:r>
              <a:rPr b="1" i="1" lang="en-IN" sz="1200">
                <a:latin charset="0" panose="02020603050405020304" pitchFamily="18" typeface="Times New Roman"/>
                <a:cs charset="0" panose="02020603050405020304" pitchFamily="18" typeface="Times New Roman"/>
              </a:rPr>
              <a:t>Promises too many things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D537706-9986-30D0-8141-DB54719FC7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3" l="234" r="235" t="479"/>
          <a:stretch/>
        </p:blipFill>
        <p:spPr>
          <a:xfrm>
            <a:off x="3951373" y="3329929"/>
            <a:ext cx="1162367" cy="66234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45D9A9E-1404-9B6C-28D3-EEE65F44107A}"/>
              </a:ext>
            </a:extLst>
          </p:cNvPr>
          <p:cNvSpPr txBox="1"/>
          <p:nvPr/>
        </p:nvSpPr>
        <p:spPr>
          <a:xfrm>
            <a:off x="5187474" y="3336805"/>
            <a:ext cx="2737323" cy="646331"/>
          </a:xfrm>
          <a:prstGeom prst="rect">
            <a:avLst/>
          </a:prstGeom>
          <a:noFill/>
          <a:ln w="19050">
            <a:solidFill>
              <a:srgbClr val="FF477C"/>
            </a:solidFill>
          </a:ln>
        </p:spPr>
        <p:txBody>
          <a:bodyPr rtlCol="0" wrap="square">
            <a:spAutoFit/>
          </a:bodyPr>
          <a:lstStyle/>
          <a:p>
            <a:r>
              <a:rPr lang="en-IN" sz="1200">
                <a:latin charset="0" panose="02020603050405020304" pitchFamily="18" typeface="Times New Roman"/>
                <a:cs charset="0" panose="02020603050405020304" pitchFamily="18" typeface="Times New Roman"/>
              </a:rPr>
              <a:t>Connecting Aloe Vera, which people usually associate with moisturising, to skin protection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38DA2E-6065-BD33-FE4D-EA3359966B65}"/>
              </a:ext>
            </a:extLst>
          </p:cNvPr>
          <p:cNvSpPr txBox="1"/>
          <p:nvPr/>
        </p:nvSpPr>
        <p:spPr>
          <a:xfrm>
            <a:off x="5187471" y="4086241"/>
            <a:ext cx="2737323" cy="646331"/>
          </a:xfrm>
          <a:prstGeom prst="rect">
            <a:avLst/>
          </a:prstGeom>
          <a:noFill/>
          <a:ln w="19050">
            <a:solidFill>
              <a:srgbClr val="FF477C"/>
            </a:solidFill>
          </a:ln>
        </p:spPr>
        <p:txBody>
          <a:bodyPr rtlCol="0" wrap="square">
            <a:spAutoFit/>
          </a:bodyPr>
          <a:lstStyle/>
          <a:p>
            <a:r>
              <a:rPr lang="en-IN" sz="1200">
                <a:latin charset="0" panose="02020603050405020304" pitchFamily="18" typeface="Times New Roman"/>
                <a:cs charset="0" panose="02020603050405020304" pitchFamily="18" typeface="Times New Roman"/>
              </a:rPr>
              <a:t>Releasing advertisements in very specific regional languages, creating a communication barrier in other zones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95E1F20-682B-6D26-A560-5D2B65DB79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7286" y="4078350"/>
            <a:ext cx="1176454" cy="692497"/>
          </a:xfrm>
          <a:prstGeom prst="rect">
            <a:avLst/>
          </a:prstGeom>
        </p:spPr>
      </p:pic>
      <p:graphicFrame>
        <p:nvGraphicFramePr>
          <p:cNvPr id="35" name="Chart 34">
            <a:extLst>
              <a:ext uri="{FF2B5EF4-FFF2-40B4-BE49-F238E27FC236}">
                <a16:creationId xmlns:a16="http://schemas.microsoft.com/office/drawing/2014/main" id="{341BFBA0-2301-1C0F-A9F5-D789AC6995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8863646"/>
              </p:ext>
            </p:extLst>
          </p:nvPr>
        </p:nvGraphicFramePr>
        <p:xfrm>
          <a:off x="40621" y="5270777"/>
          <a:ext cx="4572000" cy="1762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79D21E4-B203-805E-F427-A575F6E897F9}"/>
              </a:ext>
            </a:extLst>
          </p:cNvPr>
          <p:cNvSpPr/>
          <p:nvPr/>
        </p:nvSpPr>
        <p:spPr>
          <a:xfrm>
            <a:off x="189745" y="2999527"/>
            <a:ext cx="7735049" cy="165621"/>
          </a:xfrm>
          <a:prstGeom prst="rect">
            <a:avLst/>
          </a:prstGeom>
          <a:solidFill>
            <a:srgbClr val="FF47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lang="en-IN" sz="1500">
                <a:solidFill>
                  <a:sysClr lastClr="000000" val="windowText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Advertisement analysis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F0B8E2-A0CC-E441-E6C6-9FF105F45369}"/>
              </a:ext>
            </a:extLst>
          </p:cNvPr>
          <p:cNvSpPr txBox="1"/>
          <p:nvPr/>
        </p:nvSpPr>
        <p:spPr>
          <a:xfrm>
            <a:off x="1231392" y="4096260"/>
            <a:ext cx="2547911" cy="646331"/>
          </a:xfrm>
          <a:prstGeom prst="rect">
            <a:avLst/>
          </a:prstGeom>
          <a:noFill/>
          <a:ln w="19050">
            <a:solidFill>
              <a:srgbClr val="FF477C"/>
            </a:solidFill>
          </a:ln>
        </p:spPr>
        <p:txBody>
          <a:bodyPr rtlCol="0" wrap="square">
            <a:spAutoFit/>
          </a:bodyPr>
          <a:lstStyle/>
          <a:p>
            <a:r>
              <a:rPr lang="en-IN" sz="1200">
                <a:latin charset="0" panose="02020603050405020304" pitchFamily="18" typeface="Times New Roman"/>
                <a:cs charset="0" panose="02020603050405020304" pitchFamily="18" typeface="Times New Roman"/>
              </a:rPr>
              <a:t>Only talked about anti-bacterial property of Dettol with no emphasis on skincare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32DAA0-8AFC-2F50-17AA-BD3F7D388AA8}"/>
              </a:ext>
            </a:extLst>
          </p:cNvPr>
          <p:cNvSpPr/>
          <p:nvPr/>
        </p:nvSpPr>
        <p:spPr>
          <a:xfrm>
            <a:off x="163619" y="3108815"/>
            <a:ext cx="4301590" cy="2557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b="1" lang="en-IN" sz="1400">
                <a:solidFill>
                  <a:srgbClr val="FF007F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Dettol skincare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E599E3-942E-2B67-8D36-041DA497CC7F}"/>
              </a:ext>
            </a:extLst>
          </p:cNvPr>
          <p:cNvSpPr/>
          <p:nvPr/>
        </p:nvSpPr>
        <p:spPr>
          <a:xfrm>
            <a:off x="3764867" y="3103735"/>
            <a:ext cx="4301590" cy="2557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b="1" lang="en-IN" sz="1400">
                <a:solidFill>
                  <a:srgbClr val="FF007F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Other variants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B235B3-A4B2-CC3A-8B83-081113AE7E89}"/>
              </a:ext>
            </a:extLst>
          </p:cNvPr>
          <p:cNvSpPr/>
          <p:nvPr/>
        </p:nvSpPr>
        <p:spPr>
          <a:xfrm>
            <a:off x="-69506" y="4902964"/>
            <a:ext cx="3686350" cy="275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b="1" i="1" lang="en-IN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All the Dettol brands talk the same thing, no unique proposition. Hence, there is no extra added value in buying a different brand </a:t>
            </a:r>
          </a:p>
        </p:txBody>
      </p:sp>
      <p:grpSp>
        <p:nvGrpSpPr>
          <p:cNvPr id="1069" name="Group 1068">
            <a:extLst>
              <a:ext uri="{FF2B5EF4-FFF2-40B4-BE49-F238E27FC236}">
                <a16:creationId xmlns:a16="http://schemas.microsoft.com/office/drawing/2014/main" id="{171B2477-D525-6455-3BAD-CE74F46D8FF5}"/>
              </a:ext>
            </a:extLst>
          </p:cNvPr>
          <p:cNvGrpSpPr/>
          <p:nvPr/>
        </p:nvGrpSpPr>
        <p:grpSpPr>
          <a:xfrm>
            <a:off x="416672" y="1132941"/>
            <a:ext cx="633940" cy="1818213"/>
            <a:chOff x="151318" y="815242"/>
            <a:chExt cx="744684" cy="2135836"/>
          </a:xfrm>
        </p:grpSpPr>
        <p:pic>
          <p:nvPicPr>
            <p:cNvPr descr="Imported Dove Soap - 100 GM/135 GM (Made in Germany), Packaging Type: Box,  Packaging Size: 50g" id="1026" name="Picture 2">
              <a:extLst>
                <a:ext uri="{FF2B5EF4-FFF2-40B4-BE49-F238E27FC236}">
                  <a16:creationId xmlns:a16="http://schemas.microsoft.com/office/drawing/2014/main" id="{BE2534AA-49E1-3E9A-A083-6217CE4311C3}"/>
                </a:ext>
              </a:extLst>
            </p:cNvPr>
            <p:cNvPicPr>
              <a:picLocks noChangeArrowheads="1"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139" t="18981"/>
            <a:stretch/>
          </p:blipFill>
          <p:spPr bwMode="auto">
            <a:xfrm>
              <a:off x="151318" y="815242"/>
              <a:ext cx="744684" cy="3047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Buy Vivel Aloe Vera Satin Soft Skin Soap 45 g Online at Best Prices in  India - JioMart." id="1028" name="Picture 4">
              <a:extLst>
                <a:ext uri="{FF2B5EF4-FFF2-40B4-BE49-F238E27FC236}">
                  <a16:creationId xmlns:a16="http://schemas.microsoft.com/office/drawing/2014/main" id="{853522A8-884E-36DD-65ED-BC0F9947F732}"/>
                </a:ext>
              </a:extLst>
            </p:cNvPr>
            <p:cNvPicPr>
              <a:picLocks noChangeArrowheads="1"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7" t="71"/>
            <a:stretch/>
          </p:blipFill>
          <p:spPr bwMode="auto">
            <a:xfrm>
              <a:off x="165219" y="1262876"/>
              <a:ext cx="663152" cy="39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Buy Blackcurrant &amp; Bearberry Gel Bar, 125 g Online at Fiama | FDED115" id="1030" name="Picture 6">
              <a:extLst>
                <a:ext uri="{FF2B5EF4-FFF2-40B4-BE49-F238E27FC236}">
                  <a16:creationId xmlns:a16="http://schemas.microsoft.com/office/drawing/2014/main" id="{C6BF8984-9D8F-40F7-7C89-61242439F224}"/>
                </a:ext>
              </a:extLst>
            </p:cNvPr>
            <p:cNvPicPr>
              <a:picLocks noChangeArrowheads="1"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" l="77" r="28" t="38"/>
            <a:stretch/>
          </p:blipFill>
          <p:spPr bwMode="auto">
            <a:xfrm>
              <a:off x="194309" y="1794714"/>
              <a:ext cx="598170" cy="372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Pears Pure &amp; Gentle Bathing Soap 60 g | Pears-Pure&amp;Gent soap-60g |  Cilory.com" id="1032" name="Picture 8">
              <a:extLst>
                <a:ext uri="{FF2B5EF4-FFF2-40B4-BE49-F238E27FC236}">
                  <a16:creationId xmlns:a16="http://schemas.microsoft.com/office/drawing/2014/main" id="{D9042A19-3121-4C9E-FB22-0D6127F75250}"/>
                </a:ext>
              </a:extLst>
            </p:cNvPr>
            <p:cNvPicPr>
              <a:picLocks noChangeArrowheads="1"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9" t="47"/>
            <a:stretch/>
          </p:blipFill>
          <p:spPr bwMode="auto">
            <a:xfrm>
              <a:off x="216689" y="2221917"/>
              <a:ext cx="568023" cy="348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descr="Good Santoor Orange Soap" id="1034" name="Picture 10">
              <a:extLst>
                <a:ext uri="{FF2B5EF4-FFF2-40B4-BE49-F238E27FC236}">
                  <a16:creationId xmlns:a16="http://schemas.microsoft.com/office/drawing/2014/main" id="{07EC58A2-E089-BCE3-212B-3DE94D4727F5}"/>
                </a:ext>
              </a:extLst>
            </p:cNvPr>
            <p:cNvPicPr>
              <a:picLocks noChangeArrowheads="1"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078" y="2654379"/>
              <a:ext cx="613187" cy="296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63003973-17F6-30D1-C91C-D2EF408886B8}"/>
              </a:ext>
            </a:extLst>
          </p:cNvPr>
          <p:cNvSpPr/>
          <p:nvPr/>
        </p:nvSpPr>
        <p:spPr>
          <a:xfrm>
            <a:off x="8140249" y="667059"/>
            <a:ext cx="2270590" cy="349726"/>
          </a:xfrm>
          <a:prstGeom prst="rect">
            <a:avLst/>
          </a:prstGeom>
          <a:noFill/>
          <a:ln w="19050">
            <a:solidFill>
              <a:srgbClr val="FF007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lang="en-IN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Target consumer primarily women </a:t>
            </a:r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E1DABB16-F394-39FE-75E4-3C6E5CB7C010}"/>
              </a:ext>
            </a:extLst>
          </p:cNvPr>
          <p:cNvSpPr/>
          <p:nvPr/>
        </p:nvSpPr>
        <p:spPr>
          <a:xfrm>
            <a:off x="8140249" y="1105184"/>
            <a:ext cx="2270590" cy="381545"/>
          </a:xfrm>
          <a:prstGeom prst="rect">
            <a:avLst/>
          </a:prstGeom>
          <a:noFill/>
          <a:ln w="19050">
            <a:solidFill>
              <a:srgbClr val="FF007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lang="en-IN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None of them talk about skin protection </a:t>
            </a:r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B8DDACD8-FF46-88C2-0E5F-A30CD125C8CA}"/>
              </a:ext>
            </a:extLst>
          </p:cNvPr>
          <p:cNvSpPr/>
          <p:nvPr/>
        </p:nvSpPr>
        <p:spPr>
          <a:xfrm>
            <a:off x="8140249" y="1585211"/>
            <a:ext cx="2270590" cy="381545"/>
          </a:xfrm>
          <a:prstGeom prst="rect">
            <a:avLst/>
          </a:prstGeom>
          <a:noFill/>
          <a:ln w="19050">
            <a:solidFill>
              <a:srgbClr val="FF007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lang="en-IN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Brand associated with the colour  </a:t>
            </a:r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D93BF252-BB48-B29B-DCB3-FB08E410A4E2}"/>
              </a:ext>
            </a:extLst>
          </p:cNvPr>
          <p:cNvSpPr/>
          <p:nvPr/>
        </p:nvSpPr>
        <p:spPr>
          <a:xfrm>
            <a:off x="10492740" y="667059"/>
            <a:ext cx="1615138" cy="1299697"/>
          </a:xfrm>
          <a:prstGeom prst="rect">
            <a:avLst/>
          </a:prstGeom>
          <a:noFill/>
          <a:ln w="19050">
            <a:solidFill>
              <a:srgbClr val="FF007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lang="en-IN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Consumer uses premium products for face, and a basic product for the skin</a:t>
            </a:r>
          </a:p>
        </p:txBody>
      </p:sp>
      <p:sp>
        <p:nvSpPr>
          <p:cNvPr id="1060" name="Isosceles Triangle 1059">
            <a:extLst>
              <a:ext uri="{FF2B5EF4-FFF2-40B4-BE49-F238E27FC236}">
                <a16:creationId xmlns:a16="http://schemas.microsoft.com/office/drawing/2014/main" id="{63D27D21-07F8-22EC-5D32-26FF1B62B8BC}"/>
              </a:ext>
            </a:extLst>
          </p:cNvPr>
          <p:cNvSpPr/>
          <p:nvPr/>
        </p:nvSpPr>
        <p:spPr>
          <a:xfrm rot="10800000">
            <a:off x="3650307" y="4816667"/>
            <a:ext cx="454660" cy="144687"/>
          </a:xfrm>
          <a:prstGeom prst="triangle">
            <a:avLst/>
          </a:prstGeom>
          <a:solidFill>
            <a:srgbClr val="FF00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IN">
              <a:latin charset="0" panose="02020603050405020304" pitchFamily="18" typeface="Times New Roman"/>
              <a:cs charset="0" panose="02020603050405020304" pitchFamily="18" typeface="Times New Roman"/>
            </a:endParaRPr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63C699EF-C37C-047B-5680-2E3F20691E47}"/>
              </a:ext>
            </a:extLst>
          </p:cNvPr>
          <p:cNvSpPr/>
          <p:nvPr/>
        </p:nvSpPr>
        <p:spPr>
          <a:xfrm>
            <a:off x="8140249" y="2001389"/>
            <a:ext cx="3967630" cy="19107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lang="en-IN" sz="1600">
                <a:latin charset="0" panose="02020603050405020304" pitchFamily="18" typeface="Times New Roman"/>
                <a:cs charset="0" panose="02020603050405020304" pitchFamily="18" typeface="Times New Roman"/>
              </a:rPr>
              <a:t>Competitors positioning  </a:t>
            </a:r>
          </a:p>
        </p:txBody>
      </p:sp>
      <p:pic>
        <p:nvPicPr>
          <p:cNvPr descr="B{StringArray@item0.altTextImages}" id="1062" name="Picture 2">
            <a:extLst>
              <a:ext uri="{FF2B5EF4-FFF2-40B4-BE49-F238E27FC236}">
                <a16:creationId xmlns:a16="http://schemas.microsoft.com/office/drawing/2014/main" id="{3D7E56D6-FBFC-80DC-D89B-B970DFB19AFA}"/>
              </a:ext>
            </a:extLst>
          </p:cNvPr>
          <p:cNvPicPr>
            <a:picLocks noChangeArrowheads="1"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770" y="2125577"/>
            <a:ext cx="815236" cy="81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4" name="Rectangle 1063">
            <a:extLst>
              <a:ext uri="{FF2B5EF4-FFF2-40B4-BE49-F238E27FC236}">
                <a16:creationId xmlns:a16="http://schemas.microsoft.com/office/drawing/2014/main" id="{DEB671C1-4129-25CB-3458-31E34A5509C4}"/>
              </a:ext>
            </a:extLst>
          </p:cNvPr>
          <p:cNvSpPr/>
          <p:nvPr/>
        </p:nvSpPr>
        <p:spPr>
          <a:xfrm>
            <a:off x="1712483" y="5913309"/>
            <a:ext cx="2039421" cy="884508"/>
          </a:xfrm>
          <a:prstGeom prst="rect">
            <a:avLst/>
          </a:prstGeom>
          <a:noFill/>
          <a:ln w="19050">
            <a:solidFill>
              <a:srgbClr val="FF0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r>
              <a:rPr lang="en-IN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For male consumers, </a:t>
            </a:r>
            <a:r>
              <a:rPr b="1" lang="en-IN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cleanliness</a:t>
            </a:r>
            <a:r>
              <a:rPr lang="en-IN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 &amp; </a:t>
            </a:r>
            <a:r>
              <a:rPr b="1" lang="en-IN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freshness</a:t>
            </a:r>
            <a:r>
              <a:rPr lang="en-IN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 are the most important</a:t>
            </a:r>
          </a:p>
        </p:txBody>
      </p:sp>
      <p:sp>
        <p:nvSpPr>
          <p:cNvPr id="1066" name="Rectangle 1065">
            <a:extLst>
              <a:ext uri="{FF2B5EF4-FFF2-40B4-BE49-F238E27FC236}">
                <a16:creationId xmlns:a16="http://schemas.microsoft.com/office/drawing/2014/main" id="{78CD3C1A-87A0-4C68-6864-08CB8928CEEB}"/>
              </a:ext>
            </a:extLst>
          </p:cNvPr>
          <p:cNvSpPr/>
          <p:nvPr/>
        </p:nvSpPr>
        <p:spPr>
          <a:xfrm>
            <a:off x="8066456" y="3893680"/>
            <a:ext cx="4041421" cy="24432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lang="en-IN" sz="1600">
                <a:latin charset="0" panose="02020603050405020304" pitchFamily="18" typeface="Times New Roman"/>
                <a:cs charset="0" panose="02020603050405020304" pitchFamily="18" typeface="Times New Roman"/>
              </a:rPr>
              <a:t>Our proposal - </a:t>
            </a:r>
            <a:r>
              <a:rPr b="1" i="1" lang="en-IN" sz="1600">
                <a:latin charset="0" panose="02020603050405020304" pitchFamily="18" typeface="Times New Roman"/>
                <a:cs charset="0" panose="02020603050405020304" pitchFamily="18" typeface="Times New Roman"/>
              </a:rPr>
              <a:t>Dettol TOUCHE </a:t>
            </a:r>
          </a:p>
        </p:txBody>
      </p:sp>
      <p:pic>
        <p:nvPicPr>
          <p:cNvPr id="1067" name="Picture 4">
            <a:extLst>
              <a:ext uri="{FF2B5EF4-FFF2-40B4-BE49-F238E27FC236}">
                <a16:creationId xmlns:a16="http://schemas.microsoft.com/office/drawing/2014/main" id="{AD4C89E6-4545-8D0B-E20C-368A7061D971}"/>
              </a:ext>
            </a:extLst>
          </p:cNvPr>
          <p:cNvPicPr>
            <a:picLocks noChangeArrowheads="1"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" r="15" t="17"/>
          <a:stretch/>
        </p:blipFill>
        <p:spPr bwMode="auto">
          <a:xfrm>
            <a:off x="8026954" y="2907808"/>
            <a:ext cx="685753" cy="54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6">
            <a:extLst>
              <a:ext uri="{FF2B5EF4-FFF2-40B4-BE49-F238E27FC236}">
                <a16:creationId xmlns:a16="http://schemas.microsoft.com/office/drawing/2014/main" id="{BBB001C5-2805-AC44-14F4-77FBFAF91D7D}"/>
              </a:ext>
            </a:extLst>
          </p:cNvPr>
          <p:cNvPicPr>
            <a:picLocks noChangeArrowheads="1"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548" y="2932137"/>
            <a:ext cx="595433" cy="47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0" name="Rectangle 1069">
            <a:extLst>
              <a:ext uri="{FF2B5EF4-FFF2-40B4-BE49-F238E27FC236}">
                <a16:creationId xmlns:a16="http://schemas.microsoft.com/office/drawing/2014/main" id="{C2299867-160E-DD80-3845-954855DA2190}"/>
              </a:ext>
            </a:extLst>
          </p:cNvPr>
          <p:cNvSpPr/>
          <p:nvPr/>
        </p:nvSpPr>
        <p:spPr>
          <a:xfrm>
            <a:off x="163619" y="618652"/>
            <a:ext cx="7761175" cy="165621"/>
          </a:xfrm>
          <a:prstGeom prst="rect">
            <a:avLst/>
          </a:prstGeom>
          <a:solidFill>
            <a:srgbClr val="FF47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lang="en-IN" sz="1500">
                <a:solidFill>
                  <a:sysClr lastClr="000000" val="windowText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Skincare soap bar market </a:t>
            </a:r>
          </a:p>
        </p:txBody>
      </p:sp>
      <p:pic>
        <p:nvPicPr>
          <p:cNvPr descr="B{StringArray@item0.altTextImages}" id="1072" name="Picture 10">
            <a:extLst>
              <a:ext uri="{FF2B5EF4-FFF2-40B4-BE49-F238E27FC236}">
                <a16:creationId xmlns:a16="http://schemas.microsoft.com/office/drawing/2014/main" id="{CB021A97-9669-A7C5-C2D1-51EEAC666896}"/>
              </a:ext>
            </a:extLst>
          </p:cNvPr>
          <p:cNvPicPr>
            <a:picLocks noChangeArrowheads="1"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83" t="17190"/>
          <a:stretch/>
        </p:blipFill>
        <p:spPr bwMode="auto">
          <a:xfrm>
            <a:off x="8774626" y="2256565"/>
            <a:ext cx="863612" cy="57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B{StringArray@item0.altTextImages}" id="1073" name="Picture 12">
            <a:extLst>
              <a:ext uri="{FF2B5EF4-FFF2-40B4-BE49-F238E27FC236}">
                <a16:creationId xmlns:a16="http://schemas.microsoft.com/office/drawing/2014/main" id="{A004EDBA-F85E-F974-103D-C62579CF666C}"/>
              </a:ext>
            </a:extLst>
          </p:cNvPr>
          <p:cNvPicPr>
            <a:picLocks noChangeArrowheads="1"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37" y="2112208"/>
            <a:ext cx="862073" cy="86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4" name="Rectangle 1073">
            <a:extLst>
              <a:ext uri="{FF2B5EF4-FFF2-40B4-BE49-F238E27FC236}">
                <a16:creationId xmlns:a16="http://schemas.microsoft.com/office/drawing/2014/main" id="{45BE9F61-8308-D2E6-BC9E-F154452E3F86}"/>
              </a:ext>
            </a:extLst>
          </p:cNvPr>
          <p:cNvSpPr/>
          <p:nvPr/>
        </p:nvSpPr>
        <p:spPr>
          <a:xfrm>
            <a:off x="9415822" y="2907808"/>
            <a:ext cx="2692056" cy="516239"/>
          </a:xfrm>
          <a:prstGeom prst="rect">
            <a:avLst/>
          </a:prstGeom>
          <a:noFill/>
          <a:ln w="19050">
            <a:solidFill>
              <a:srgbClr val="FF007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>
              <a:buFont charset="0" panose="020B0604020202020204" pitchFamily="34" typeface="Arial"/>
              <a:buChar char="•"/>
            </a:pPr>
            <a:r>
              <a:rPr lang="en-IN" sz="12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Positions towards kids, low price SKU</a:t>
            </a:r>
          </a:p>
          <a:p>
            <a:pPr>
              <a:buFont charset="0" panose="020B0604020202020204" pitchFamily="34" typeface="Arial"/>
              <a:buChar char="•"/>
            </a:pPr>
            <a:r>
              <a:rPr lang="en-IN" sz="12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Low priced SKUs, high rural penetration</a:t>
            </a:r>
            <a:r>
              <a:rPr lang="en-IN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 </a:t>
            </a:r>
          </a:p>
        </p:txBody>
      </p:sp>
      <p:sp>
        <p:nvSpPr>
          <p:cNvPr id="1075" name="Rectangle 1074">
            <a:extLst>
              <a:ext uri="{FF2B5EF4-FFF2-40B4-BE49-F238E27FC236}">
                <a16:creationId xmlns:a16="http://schemas.microsoft.com/office/drawing/2014/main" id="{B00E3261-017D-23B8-E900-D699D493176E}"/>
              </a:ext>
            </a:extLst>
          </p:cNvPr>
          <p:cNvSpPr/>
          <p:nvPr/>
        </p:nvSpPr>
        <p:spPr>
          <a:xfrm>
            <a:off x="10482310" y="2265758"/>
            <a:ext cx="1625568" cy="516239"/>
          </a:xfrm>
          <a:prstGeom prst="rect">
            <a:avLst/>
          </a:prstGeom>
          <a:noFill/>
          <a:ln w="19050">
            <a:solidFill>
              <a:srgbClr val="FF007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lang="en-IN" sz="12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Positions towards kids </a:t>
            </a:r>
          </a:p>
        </p:txBody>
      </p:sp>
      <p:sp>
        <p:nvSpPr>
          <p:cNvPr id="1076" name="Rectangle 1075">
            <a:extLst>
              <a:ext uri="{FF2B5EF4-FFF2-40B4-BE49-F238E27FC236}">
                <a16:creationId xmlns:a16="http://schemas.microsoft.com/office/drawing/2014/main" id="{72A53300-0E39-B1AA-B5B8-F7D82CDB3E83}"/>
              </a:ext>
            </a:extLst>
          </p:cNvPr>
          <p:cNvSpPr/>
          <p:nvPr/>
        </p:nvSpPr>
        <p:spPr>
          <a:xfrm>
            <a:off x="8066457" y="3497342"/>
            <a:ext cx="4041421" cy="3520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r>
              <a:rPr lang="en-IN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No difference across brands. Germ protection dominates</a:t>
            </a:r>
          </a:p>
        </p:txBody>
      </p:sp>
      <p:sp>
        <p:nvSpPr>
          <p:cNvPr id="1078" name="Rectangle 1077">
            <a:extLst>
              <a:ext uri="{FF2B5EF4-FFF2-40B4-BE49-F238E27FC236}">
                <a16:creationId xmlns:a16="http://schemas.microsoft.com/office/drawing/2014/main" id="{777A820D-4721-9FE7-61B8-FC4DFD8AEC6A}"/>
              </a:ext>
            </a:extLst>
          </p:cNvPr>
          <p:cNvSpPr/>
          <p:nvPr/>
        </p:nvSpPr>
        <p:spPr>
          <a:xfrm>
            <a:off x="92562" y="331089"/>
            <a:ext cx="11994566" cy="259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r>
              <a:rPr b="1" i="1" lang="en-IN" sz="16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We propose a separate brand under Dettol which shall a gender neutral soap, can be used by all</a:t>
            </a:r>
          </a:p>
        </p:txBody>
      </p:sp>
      <p:pic>
        <p:nvPicPr>
          <p:cNvPr descr="A white square with a sword on it&#10;&#10;Description automatically generated" id="1081" name="Picture 1080">
            <a:extLst>
              <a:ext uri="{FF2B5EF4-FFF2-40B4-BE49-F238E27FC236}">
                <a16:creationId xmlns:a16="http://schemas.microsoft.com/office/drawing/2014/main" id="{0ED878C6-1D06-40B4-BB6D-8190BE720D9A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" l="54" r="80" t="36"/>
          <a:stretch/>
        </p:blipFill>
        <p:spPr>
          <a:xfrm>
            <a:off x="8047240" y="4204709"/>
            <a:ext cx="1368572" cy="908063"/>
          </a:xfrm>
          <a:prstGeom prst="rect">
            <a:avLst/>
          </a:prstGeom>
        </p:spPr>
      </p:pic>
      <p:pic>
        <p:nvPicPr>
          <p:cNvPr descr="A pink box with black text and a green logo&#10;&#10;Description automatically generated" id="1082" name="Picture 1081">
            <a:extLst>
              <a:ext uri="{FF2B5EF4-FFF2-40B4-BE49-F238E27FC236}">
                <a16:creationId xmlns:a16="http://schemas.microsoft.com/office/drawing/2014/main" id="{5251764A-6A00-518C-4B98-949D239CB762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" l="37" r="19" t="4"/>
          <a:stretch/>
        </p:blipFill>
        <p:spPr>
          <a:xfrm>
            <a:off x="8047239" y="5152614"/>
            <a:ext cx="1368583" cy="1005641"/>
          </a:xfrm>
          <a:prstGeom prst="rect">
            <a:avLst/>
          </a:prstGeom>
        </p:spPr>
      </p:pic>
      <p:sp>
        <p:nvSpPr>
          <p:cNvPr id="1088" name="Rectangle 1087">
            <a:extLst>
              <a:ext uri="{FF2B5EF4-FFF2-40B4-BE49-F238E27FC236}">
                <a16:creationId xmlns:a16="http://schemas.microsoft.com/office/drawing/2014/main" id="{F0C38118-F3ED-92ED-C471-3A3D217586E0}"/>
              </a:ext>
            </a:extLst>
          </p:cNvPr>
          <p:cNvSpPr/>
          <p:nvPr/>
        </p:nvSpPr>
        <p:spPr>
          <a:xfrm>
            <a:off x="9512621" y="4217202"/>
            <a:ext cx="2595257" cy="74388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r>
              <a:rPr b="1" i="1" lang="en-IN" sz="1400">
                <a:solidFill>
                  <a:srgbClr val="FF007F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Dettol TOUCHE </a:t>
            </a:r>
            <a:r>
              <a:rPr i="1" lang="en-IN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is our proposal for the new product – a gender neutral soap for the entire family </a:t>
            </a:r>
          </a:p>
        </p:txBody>
      </p:sp>
      <p:sp>
        <p:nvSpPr>
          <p:cNvPr id="1089" name="Rectangle 1088">
            <a:extLst>
              <a:ext uri="{FF2B5EF4-FFF2-40B4-BE49-F238E27FC236}">
                <a16:creationId xmlns:a16="http://schemas.microsoft.com/office/drawing/2014/main" id="{A85439E6-D0BC-0136-B2AD-4BAD25095F54}"/>
              </a:ext>
            </a:extLst>
          </p:cNvPr>
          <p:cNvSpPr/>
          <p:nvPr/>
        </p:nvSpPr>
        <p:spPr>
          <a:xfrm>
            <a:off x="9512621" y="5040282"/>
            <a:ext cx="2595257" cy="103819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r>
              <a:rPr lang="en-IN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Dettol TOUCHE is a soap bar that </a:t>
            </a:r>
            <a:r>
              <a:rPr b="1" i="1" lang="en-IN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breaks the gender driven beauty standards</a:t>
            </a:r>
            <a:r>
              <a:rPr lang="en-IN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. It promises the care and trust of the brand</a:t>
            </a:r>
          </a:p>
        </p:txBody>
      </p: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B404B1FD-E496-C346-DDC3-C4DEE73EC959}"/>
              </a:ext>
            </a:extLst>
          </p:cNvPr>
          <p:cNvCxnSpPr>
            <a:cxnSpLocks/>
          </p:cNvCxnSpPr>
          <p:nvPr/>
        </p:nvCxnSpPr>
        <p:spPr>
          <a:xfrm>
            <a:off x="7981307" y="667059"/>
            <a:ext cx="0" cy="6190941"/>
          </a:xfrm>
          <a:prstGeom prst="line">
            <a:avLst/>
          </a:prstGeom>
          <a:ln w="19050">
            <a:solidFill>
              <a:srgbClr val="FF00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5" name="Isosceles Triangle 1064">
            <a:extLst>
              <a:ext uri="{FF2B5EF4-FFF2-40B4-BE49-F238E27FC236}">
                <a16:creationId xmlns:a16="http://schemas.microsoft.com/office/drawing/2014/main" id="{1A5784C3-6997-8DD5-7901-982C6F427370}"/>
              </a:ext>
            </a:extLst>
          </p:cNvPr>
          <p:cNvSpPr/>
          <p:nvPr/>
        </p:nvSpPr>
        <p:spPr>
          <a:xfrm rot="5400000">
            <a:off x="7850424" y="1340754"/>
            <a:ext cx="454660" cy="144687"/>
          </a:xfrm>
          <a:prstGeom prst="triangle">
            <a:avLst/>
          </a:prstGeom>
          <a:solidFill>
            <a:srgbClr val="FF00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IN">
              <a:latin charset="0" panose="02020603050405020304" pitchFamily="18" typeface="Times New Roman"/>
              <a:cs charset="0" panose="02020603050405020304" pitchFamily="18" typeface="Times New Roman"/>
            </a:endParaRPr>
          </a:p>
        </p:txBody>
      </p:sp>
      <p:sp>
        <p:nvSpPr>
          <p:cNvPr id="1093" name="Rectangle 1092">
            <a:extLst>
              <a:ext uri="{FF2B5EF4-FFF2-40B4-BE49-F238E27FC236}">
                <a16:creationId xmlns:a16="http://schemas.microsoft.com/office/drawing/2014/main" id="{D097152B-5667-92C9-1F36-9250FFC5E3B3}"/>
              </a:ext>
            </a:extLst>
          </p:cNvPr>
          <p:cNvSpPr/>
          <p:nvPr/>
        </p:nvSpPr>
        <p:spPr>
          <a:xfrm>
            <a:off x="8066457" y="6195409"/>
            <a:ext cx="4041421" cy="5878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r>
              <a:rPr lang="en-IN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Dettol TOUCHE isn’t a beauty soap. It doesn’t promise a lot. It does what a bathing soap is supposed to do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4F480B4-D77F-C32C-16A1-3E14C5AAF8A7}"/>
              </a:ext>
            </a:extLst>
          </p:cNvPr>
          <p:cNvGrpSpPr/>
          <p:nvPr/>
        </p:nvGrpSpPr>
        <p:grpSpPr>
          <a:xfrm>
            <a:off x="4068799" y="4799103"/>
            <a:ext cx="3668056" cy="2016005"/>
            <a:chOff x="7383402" y="546030"/>
            <a:chExt cx="4354109" cy="2743200"/>
          </a:xfrm>
        </p:grpSpPr>
        <p:graphicFrame>
          <p:nvGraphicFramePr>
            <p:cNvPr id="8" name="Chart 7">
              <a:extLst>
                <a:ext uri="{FF2B5EF4-FFF2-40B4-BE49-F238E27FC236}">
                  <a16:creationId xmlns:a16="http://schemas.microsoft.com/office/drawing/2014/main" id="{85BDD98C-A4A5-A25E-2AA1-9EBC377B50BB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780940482"/>
                </p:ext>
              </p:extLst>
            </p:nvPr>
          </p:nvGraphicFramePr>
          <p:xfrm>
            <a:off x="7383402" y="546030"/>
            <a:ext cx="4354109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0"/>
            </a:graphicData>
          </a:graphic>
        </p:graphicFrame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388F1C6-2EF8-0598-8FA0-19D555D1A362}"/>
                </a:ext>
              </a:extLst>
            </p:cNvPr>
            <p:cNvSpPr/>
            <p:nvPr/>
          </p:nvSpPr>
          <p:spPr>
            <a:xfrm>
              <a:off x="8674472" y="2503194"/>
              <a:ext cx="282175" cy="289679"/>
            </a:xfrm>
            <a:prstGeom prst="ellipse">
              <a:avLst/>
            </a:prstGeom>
            <a:noFill/>
            <a:ln w="19050">
              <a:solidFill>
                <a:srgbClr val="FF007F"/>
              </a:solidFill>
              <a:prstDash val="sysDot"/>
            </a:ln>
            <a:effectLst>
              <a:glow rad="25400">
                <a:srgbClr val="D4328B">
                  <a:alpha val="12000"/>
                </a:srgbClr>
              </a:glow>
              <a:outerShdw algn="t" blurRad="50800" dir="5400000" dist="381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en-US">
                <a:latin charset="0" panose="02020603050405020304" pitchFamily="18" typeface="Times New Roman"/>
                <a:cs charset="0" panose="02020603050405020304" pitchFamily="18" typeface="Times New Roman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BA5E0B8-6B77-2551-0318-F8C846F0C12A}"/>
                </a:ext>
              </a:extLst>
            </p:cNvPr>
            <p:cNvSpPr/>
            <p:nvPr/>
          </p:nvSpPr>
          <p:spPr>
            <a:xfrm>
              <a:off x="9145315" y="2503192"/>
              <a:ext cx="282175" cy="289678"/>
            </a:xfrm>
            <a:prstGeom prst="ellipse">
              <a:avLst/>
            </a:prstGeom>
            <a:noFill/>
            <a:ln w="19050">
              <a:solidFill>
                <a:srgbClr val="FF007F"/>
              </a:solidFill>
              <a:prstDash val="sysDot"/>
            </a:ln>
            <a:effectLst>
              <a:glow rad="25400">
                <a:srgbClr val="D4328B">
                  <a:alpha val="12000"/>
                </a:srgbClr>
              </a:glow>
              <a:outerShdw algn="t" blurRad="50800" dir="5400000" dist="381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en-US">
                <a:latin charset="0" panose="02020603050405020304" pitchFamily="18" typeface="Times New Roman"/>
                <a:cs charset="0" panose="02020603050405020304" pitchFamily="18" typeface="Times New Roman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5780E51-EE08-B7BD-BFE9-59D5C1AB87F7}"/>
                </a:ext>
              </a:extLst>
            </p:cNvPr>
            <p:cNvSpPr/>
            <p:nvPr/>
          </p:nvSpPr>
          <p:spPr>
            <a:xfrm>
              <a:off x="8835051" y="820107"/>
              <a:ext cx="1556214" cy="601415"/>
            </a:xfrm>
            <a:prstGeom prst="rect">
              <a:avLst/>
            </a:prstGeom>
            <a:noFill/>
            <a:ln w="19050">
              <a:solidFill>
                <a:srgbClr val="FF007F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793159607">
                    <a:custGeom>
                      <a:avLst/>
                      <a:gdLst>
                        <a:gd fmla="*/ 0 w 883017" name="connsiteX0"/>
                        <a:gd fmla="*/ 0 h 416328" name="connsiteY0"/>
                        <a:gd fmla="*/ 883017 w 883017" name="connsiteX1"/>
                        <a:gd fmla="*/ 0 h 416328" name="connsiteY1"/>
                        <a:gd fmla="*/ 883017 w 883017" name="connsiteX2"/>
                        <a:gd fmla="*/ 416328 h 416328" name="connsiteY2"/>
                        <a:gd fmla="*/ 0 w 883017" name="connsiteX3"/>
                        <a:gd fmla="*/ 416328 h 416328" name="connsiteY3"/>
                        <a:gd fmla="*/ 0 w 883017" name="connsiteX4"/>
                        <a:gd fmla="*/ 0 h 416328" name="connsiteY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b="b" l="l" r="r" t="t"/>
                      <a:pathLst>
                        <a:path extrusionOk="0" h="416328" w="883017">
                          <a:moveTo>
                            <a:pt x="0" y="0"/>
                          </a:moveTo>
                          <a:cubicBezTo>
                            <a:pt x="189581" y="72089"/>
                            <a:pt x="525629" y="-60367"/>
                            <a:pt x="883017" y="0"/>
                          </a:cubicBezTo>
                          <a:cubicBezTo>
                            <a:pt x="881503" y="70660"/>
                            <a:pt x="865596" y="208960"/>
                            <a:pt x="883017" y="416328"/>
                          </a:cubicBezTo>
                          <a:cubicBezTo>
                            <a:pt x="601028" y="426587"/>
                            <a:pt x="182123" y="348311"/>
                            <a:pt x="0" y="416328"/>
                          </a:cubicBezTo>
                          <a:cubicBezTo>
                            <a:pt x="-21891" y="264936"/>
                            <a:pt x="-10527" y="62905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glow rad="25400">
                <a:srgbClr val="D4328B">
                  <a:alpha val="12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charset="0" panose="02020603050405020304" pitchFamily="18" typeface="Times New Roman"/>
                  <a:cs charset="0" panose="02020603050405020304" pitchFamily="18" typeface="Times New Roman"/>
                </a:rPr>
                <a:t>Ideal Price: </a:t>
              </a:r>
              <a:r>
                <a:rPr b="1" lang="en-US" sz="1200">
                  <a:solidFill>
                    <a:schemeClr val="tx1"/>
                  </a:solidFill>
                  <a:latin charset="0" panose="02020603050405020304" pitchFamily="18" typeface="Times New Roman"/>
                  <a:cs charset="0" panose="02020603050405020304" pitchFamily="18" typeface="Times New Roman"/>
                </a:rPr>
                <a:t>Rs 70-80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459D8A0-81EB-C0E4-CFA7-D1554FCD49B7}"/>
                </a:ext>
              </a:extLst>
            </p:cNvPr>
            <p:cNvCxnSpPr>
              <a:cxnSpLocks/>
              <a:stCxn id="14" idx="2"/>
              <a:endCxn id="9" idx="7"/>
            </p:cNvCxnSpPr>
            <p:nvPr/>
          </p:nvCxnSpPr>
          <p:spPr>
            <a:xfrm flipH="1">
              <a:off x="8915323" y="1421522"/>
              <a:ext cx="697835" cy="1124094"/>
            </a:xfrm>
            <a:prstGeom prst="straightConnector1">
              <a:avLst/>
            </a:prstGeom>
            <a:ln>
              <a:solidFill>
                <a:srgbClr val="FF007F"/>
              </a:solidFill>
              <a:prstDash val="dash"/>
              <a:tailEnd type="triangle"/>
            </a:ln>
            <a:effectLst>
              <a:glow rad="25400">
                <a:srgbClr val="D4328B">
                  <a:alpha val="12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B24C0AF-E472-3807-E2DB-1E8855439CA0}"/>
                </a:ext>
              </a:extLst>
            </p:cNvPr>
            <p:cNvCxnSpPr>
              <a:cxnSpLocks/>
              <a:stCxn id="14" idx="2"/>
              <a:endCxn id="10" idx="6"/>
            </p:cNvCxnSpPr>
            <p:nvPr/>
          </p:nvCxnSpPr>
          <p:spPr>
            <a:xfrm flipH="1">
              <a:off x="9427490" y="1421522"/>
              <a:ext cx="185669" cy="1226509"/>
            </a:xfrm>
            <a:prstGeom prst="straightConnector1">
              <a:avLst/>
            </a:prstGeom>
            <a:ln>
              <a:solidFill>
                <a:srgbClr val="FF007F"/>
              </a:solidFill>
              <a:prstDash val="dash"/>
              <a:tailEnd type="triangle"/>
            </a:ln>
            <a:effectLst>
              <a:glow rad="25400">
                <a:srgbClr val="D4328B">
                  <a:alpha val="12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66AD6DD0-DE92-6469-4A76-9968F8AD811F}"/>
              </a:ext>
            </a:extLst>
          </p:cNvPr>
          <p:cNvSpPr/>
          <p:nvPr/>
        </p:nvSpPr>
        <p:spPr>
          <a:xfrm>
            <a:off x="4556922" y="4806648"/>
            <a:ext cx="3367872" cy="165621"/>
          </a:xfrm>
          <a:prstGeom prst="rect">
            <a:avLst/>
          </a:prstGeom>
          <a:solidFill>
            <a:srgbClr val="FF6D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lang="en-IN" sz="1300">
                <a:solidFill>
                  <a:sysClr lastClr="000000" val="windowText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Proposed pricing for </a:t>
            </a:r>
            <a:r>
              <a:rPr b="1" i="1" lang="en-IN" sz="1300">
                <a:solidFill>
                  <a:sysClr lastClr="000000" val="windowText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125 gm </a:t>
            </a:r>
            <a:r>
              <a:rPr lang="en-IN" sz="1300">
                <a:solidFill>
                  <a:sysClr lastClr="000000" val="windowText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Dettol TOUCHE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B3E86A-9DE9-04F4-67DD-7B5654DA011C}"/>
              </a:ext>
            </a:extLst>
          </p:cNvPr>
          <p:cNvSpPr txBox="1"/>
          <p:nvPr/>
        </p:nvSpPr>
        <p:spPr>
          <a:xfrm>
            <a:off x="7063740" y="5527050"/>
            <a:ext cx="861053" cy="55399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txBody>
          <a:bodyPr rtlCol="0" wrap="square">
            <a:spAutoFit/>
          </a:bodyPr>
          <a:lstStyle/>
          <a:p>
            <a:r>
              <a:rPr lang="en-IN" sz="1000">
                <a:latin charset="0" panose="02020603050405020304" pitchFamily="18" typeface="Times New Roman"/>
                <a:cs charset="0" panose="02020603050405020304" pitchFamily="18" typeface="Times New Roman"/>
              </a:rPr>
              <a:t>Competitor pricing in appendix </a:t>
            </a:r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6F32A2AF-192D-9BFE-F379-24A53A8335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1951029"/>
              </p:ext>
            </p:extLst>
          </p:nvPr>
        </p:nvGraphicFramePr>
        <p:xfrm>
          <a:off x="43668" y="39900"/>
          <a:ext cx="11475745" cy="289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cs="rId24" r:dm="rId21" r:lo="rId22" r:qs="rId23"/>
          </a:graphicData>
        </a:graphic>
      </p:graphicFrame>
    </p:spTree>
    <p:extLst>
      <p:ext uri="{BB962C8B-B14F-4D97-AF65-F5344CB8AC3E}">
        <p14:creationId xmlns:p14="http://schemas.microsoft.com/office/powerpoint/2010/main" val="3642449831"/>
      </p:ext>
    </p:extLst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&#10;&#10;Description automatically generated" id="4" name="Picture 3">
            <a:extLst>
              <a:ext uri="{FF2B5EF4-FFF2-40B4-BE49-F238E27FC236}">
                <a16:creationId xmlns:a16="http://schemas.microsoft.com/office/drawing/2014/main" id="{80BB1FD3-93EF-D83C-F7BB-38842CED2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746" y="-59960"/>
            <a:ext cx="716254" cy="44898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8CFDB24-3117-394F-9CD3-F88F19F1371B}"/>
              </a:ext>
            </a:extLst>
          </p:cNvPr>
          <p:cNvCxnSpPr>
            <a:cxnSpLocks/>
          </p:cNvCxnSpPr>
          <p:nvPr/>
        </p:nvCxnSpPr>
        <p:spPr>
          <a:xfrm>
            <a:off x="0" y="684518"/>
            <a:ext cx="12192000" cy="0"/>
          </a:xfrm>
          <a:prstGeom prst="line">
            <a:avLst/>
          </a:prstGeom>
          <a:ln w="28575">
            <a:solidFill>
              <a:srgbClr val="D432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46">
            <a:extLst>
              <a:ext uri="{FF2B5EF4-FFF2-40B4-BE49-F238E27FC236}">
                <a16:creationId xmlns:a16="http://schemas.microsoft.com/office/drawing/2014/main" id="{1FA4FE24-C80F-1BA9-4977-9274A63B2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25" y="339338"/>
            <a:ext cx="10543369" cy="389028"/>
          </a:xfrm>
        </p:spPr>
        <p:txBody>
          <a:bodyPr>
            <a:noAutofit/>
          </a:bodyPr>
          <a:lstStyle/>
          <a:p>
            <a:r>
              <a:rPr b="1" i="1" lang="en-US" sz="1600">
                <a:latin charset="0" panose="02020603050405020304" pitchFamily="18" typeface="Times New Roman"/>
                <a:ea charset="0" panose="02000000000000000000" pitchFamily="2" typeface="Kite Display"/>
                <a:cs charset="0" panose="02020603050405020304" pitchFamily="18" typeface="Times New Roman"/>
              </a:rPr>
              <a:t>Dettol TOUCHE is a soap for all, marketed through most accessible channels in a phased manner through different cities</a:t>
            </a:r>
            <a:endParaRPr b="1" i="1" lang="en-IN" sz="1600">
              <a:latin charset="0" panose="02020603050405020304" pitchFamily="18" typeface="Times New Roman"/>
              <a:ea charset="0" panose="02000000000000000000" pitchFamily="2" typeface="Kite Display"/>
              <a:cs charset="0" panose="02020603050405020304" pitchFamily="18" typeface="Times New Roman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5DCF47-4EF9-4C5B-BDAC-EA96124195F8}"/>
              </a:ext>
            </a:extLst>
          </p:cNvPr>
          <p:cNvSpPr/>
          <p:nvPr/>
        </p:nvSpPr>
        <p:spPr>
          <a:xfrm flipV="1">
            <a:off x="-1" y="6836654"/>
            <a:ext cx="12192000" cy="9144"/>
          </a:xfrm>
          <a:prstGeom prst="rect">
            <a:avLst/>
          </a:prstGeom>
          <a:ln w="28575">
            <a:solidFill>
              <a:srgbClr val="D432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 rtlCol="0"/>
          <a:lstStyle>
            <a:defPPr>
              <a:defRPr lang="en-US"/>
            </a:defPPr>
            <a:lvl1pPr algn="l" defTabSz="914400" eaLnBrk="1" hangingPunct="1" latinLnBrk="0" marL="0" rtl="0">
              <a:defRPr kern="1200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01">
              <a:latin charset="0" panose="02020603050405020304" pitchFamily="18" typeface="Times New Roman"/>
              <a:cs charset="0" panose="02020603050405020304" pitchFamily="18" typeface="Times New Roman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26CC30-6A52-156A-D82A-49BB1E56FD9C}"/>
              </a:ext>
            </a:extLst>
          </p:cNvPr>
          <p:cNvCxnSpPr>
            <a:cxnSpLocks/>
          </p:cNvCxnSpPr>
          <p:nvPr/>
        </p:nvCxnSpPr>
        <p:spPr>
          <a:xfrm>
            <a:off x="9009287" y="731358"/>
            <a:ext cx="0" cy="5943164"/>
          </a:xfrm>
          <a:prstGeom prst="line">
            <a:avLst/>
          </a:prstGeom>
          <a:ln>
            <a:solidFill>
              <a:srgbClr val="D4328B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>
            <a:extLst>
              <a:ext uri="{FF2B5EF4-FFF2-40B4-BE49-F238E27FC236}">
                <a16:creationId xmlns:a16="http://schemas.microsoft.com/office/drawing/2014/main" id="{1846225E-B6EF-0E51-CC4F-02815D179DAE}"/>
              </a:ext>
            </a:extLst>
          </p:cNvPr>
          <p:cNvPicPr>
            <a:picLocks noChangeArrowheads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1816" y="1504364"/>
            <a:ext cx="783880" cy="83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E921AF2F-7B59-B07B-504E-C9C31020D987}"/>
              </a:ext>
            </a:extLst>
          </p:cNvPr>
          <p:cNvPicPr>
            <a:picLocks noChangeArrowheads="1"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234" y="2604492"/>
            <a:ext cx="781959" cy="8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>
            <a:extLst>
              <a:ext uri="{FF2B5EF4-FFF2-40B4-BE49-F238E27FC236}">
                <a16:creationId xmlns:a16="http://schemas.microsoft.com/office/drawing/2014/main" id="{487B55FB-17AC-7057-5156-A06986947071}"/>
              </a:ext>
            </a:extLst>
          </p:cNvPr>
          <p:cNvPicPr>
            <a:picLocks noChangeArrowheads="1"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896" y="3722877"/>
            <a:ext cx="783880" cy="87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>
            <a:extLst>
              <a:ext uri="{FF2B5EF4-FFF2-40B4-BE49-F238E27FC236}">
                <a16:creationId xmlns:a16="http://schemas.microsoft.com/office/drawing/2014/main" id="{3BE1AE4C-8A72-1E30-7DA7-26F5E126ED6B}"/>
              </a:ext>
            </a:extLst>
          </p:cNvPr>
          <p:cNvPicPr>
            <a:picLocks noChangeArrowheads="1"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234" y="4766206"/>
            <a:ext cx="790542" cy="83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08F512A-E3D1-C2C8-7475-32FBFD17D9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53233" y="5916642"/>
            <a:ext cx="790542" cy="84314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96AAF5-5966-4243-694C-3A6A14A30194}"/>
              </a:ext>
            </a:extLst>
          </p:cNvPr>
          <p:cNvSpPr txBox="1"/>
          <p:nvPr/>
        </p:nvSpPr>
        <p:spPr>
          <a:xfrm>
            <a:off x="9029323" y="3703113"/>
            <a:ext cx="2373539" cy="89255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lang="en-IN" sz="1300">
                <a:latin charset="0" panose="02020603050405020304" pitchFamily="18" typeface="Times New Roman"/>
                <a:cs charset="0" panose="02020603050405020304" pitchFamily="18" typeface="Times New Roman"/>
              </a:rPr>
              <a:t>The mother of 2 opening a new pack of Dettol TOUCHE, portraying the daily use of the soap in their house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5113B0-B16F-8186-260D-A20025E4B670}"/>
              </a:ext>
            </a:extLst>
          </p:cNvPr>
          <p:cNvSpPr txBox="1"/>
          <p:nvPr/>
        </p:nvSpPr>
        <p:spPr>
          <a:xfrm>
            <a:off x="9065002" y="4770879"/>
            <a:ext cx="2349614" cy="89255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lang="en-IN" sz="1300">
                <a:latin charset="0" panose="02020603050405020304" pitchFamily="18" typeface="Times New Roman"/>
                <a:cs charset="0" panose="02020603050405020304" pitchFamily="18" typeface="Times New Roman"/>
              </a:rPr>
              <a:t>An office goer 50-year-old returns home tired &amp; sweaty &amp; heads directly to the shower with the Dettol TOUCHE soap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14684EA-5829-D168-160B-B01F92145265}"/>
              </a:ext>
            </a:extLst>
          </p:cNvPr>
          <p:cNvSpPr txBox="1"/>
          <p:nvPr/>
        </p:nvSpPr>
        <p:spPr>
          <a:xfrm>
            <a:off x="9004609" y="5745226"/>
            <a:ext cx="2320825" cy="1092607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lang="en-IN" sz="1300">
                <a:latin charset="0" panose="02020603050405020304" pitchFamily="18" typeface="Times New Roman"/>
                <a:cs charset="0" panose="02020603050405020304" pitchFamily="18" typeface="Times New Roman"/>
              </a:rPr>
              <a:t>The eldest family member asks for a soap to take  a bath with. When given a soap bar, he refuses &amp; asks for Dettol because he trusts the brand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2758223-C81F-CA25-D865-BA8B88E14C2D}"/>
              </a:ext>
            </a:extLst>
          </p:cNvPr>
          <p:cNvSpPr/>
          <p:nvPr/>
        </p:nvSpPr>
        <p:spPr>
          <a:xfrm>
            <a:off x="9135110" y="1294015"/>
            <a:ext cx="2918826" cy="171312"/>
          </a:xfrm>
          <a:prstGeom prst="rect">
            <a:avLst/>
          </a:prstGeom>
          <a:solidFill>
            <a:srgbClr val="FF00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b="1" i="1" lang="en-IN" sz="1400">
                <a:latin charset="0" panose="02020603050405020304" pitchFamily="18" typeface="Times New Roman"/>
                <a:cs charset="0" panose="02020603050405020304" pitchFamily="18" typeface="Times New Roman"/>
              </a:rPr>
              <a:t>Skincare for the young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47E2FA8-BD5F-5500-91A6-C2F14924C268}"/>
              </a:ext>
            </a:extLst>
          </p:cNvPr>
          <p:cNvSpPr/>
          <p:nvPr/>
        </p:nvSpPr>
        <p:spPr>
          <a:xfrm>
            <a:off x="9124950" y="2382113"/>
            <a:ext cx="2918826" cy="171312"/>
          </a:xfrm>
          <a:prstGeom prst="rect">
            <a:avLst/>
          </a:prstGeom>
          <a:solidFill>
            <a:srgbClr val="FF00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b="1" i="1" lang="en-IN" sz="1400">
                <a:latin charset="0" panose="02020603050405020304" pitchFamily="18" typeface="Times New Roman"/>
                <a:cs charset="0" panose="02020603050405020304" pitchFamily="18" typeface="Times New Roman"/>
              </a:rPr>
              <a:t>Protection from harmful germs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921B18D-2B62-B127-F9E7-10566437F1F1}"/>
              </a:ext>
            </a:extLst>
          </p:cNvPr>
          <p:cNvSpPr/>
          <p:nvPr/>
        </p:nvSpPr>
        <p:spPr>
          <a:xfrm>
            <a:off x="9124950" y="3562163"/>
            <a:ext cx="2918826" cy="171312"/>
          </a:xfrm>
          <a:prstGeom prst="rect">
            <a:avLst/>
          </a:prstGeom>
          <a:solidFill>
            <a:srgbClr val="FF00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b="1" i="1" lang="en-IN" sz="1400">
                <a:latin charset="0" panose="02020603050405020304" pitchFamily="18" typeface="Times New Roman"/>
                <a:cs charset="0" panose="02020603050405020304" pitchFamily="18" typeface="Times New Roman"/>
              </a:rPr>
              <a:t>The soap everyone uses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EAD8FA0-08D8-3978-3679-B958FD752DA2}"/>
              </a:ext>
            </a:extLst>
          </p:cNvPr>
          <p:cNvSpPr/>
          <p:nvPr/>
        </p:nvSpPr>
        <p:spPr>
          <a:xfrm>
            <a:off x="9124950" y="4603219"/>
            <a:ext cx="2918826" cy="171312"/>
          </a:xfrm>
          <a:prstGeom prst="rect">
            <a:avLst/>
          </a:prstGeom>
          <a:solidFill>
            <a:srgbClr val="FF00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b="1" i="1" lang="en-IN" sz="1400">
                <a:latin charset="0" panose="02020603050405020304" pitchFamily="18" typeface="Times New Roman"/>
                <a:cs charset="0" panose="02020603050405020304" pitchFamily="18" typeface="Times New Roman"/>
              </a:rPr>
              <a:t>The soap everyone uses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908E59-7AEA-667E-F36E-DFC4D9419F9E}"/>
              </a:ext>
            </a:extLst>
          </p:cNvPr>
          <p:cNvSpPr/>
          <p:nvPr/>
        </p:nvSpPr>
        <p:spPr>
          <a:xfrm>
            <a:off x="9052302" y="1464957"/>
            <a:ext cx="2286143" cy="828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r>
              <a:rPr lang="en-IN" sz="13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A teenage girl, going through puberty comes home after her sports practice &amp; her mother hands her </a:t>
            </a:r>
            <a:r>
              <a:rPr b="1" i="1" lang="en-IN" sz="13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Dettol TOUCHE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064D70B-6A63-20CF-FA50-AEE6AF0CB400}"/>
              </a:ext>
            </a:extLst>
          </p:cNvPr>
          <p:cNvSpPr/>
          <p:nvPr/>
        </p:nvSpPr>
        <p:spPr>
          <a:xfrm>
            <a:off x="9052302" y="2744334"/>
            <a:ext cx="2086455" cy="828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endParaRPr lang="en-IN" sz="1200">
              <a:solidFill>
                <a:schemeClr val="tx1"/>
              </a:solidFill>
              <a:latin charset="0" panose="02020603050405020304" pitchFamily="18" typeface="Times New Roman"/>
              <a:cs charset="0" panose="02020603050405020304" pitchFamily="18" typeface="Times New Roman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3B769D1-EF32-4649-ED29-EA467FA26D81}"/>
              </a:ext>
            </a:extLst>
          </p:cNvPr>
          <p:cNvSpPr/>
          <p:nvPr/>
        </p:nvSpPr>
        <p:spPr>
          <a:xfrm>
            <a:off x="9052302" y="2551999"/>
            <a:ext cx="2115609" cy="994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r>
              <a:rPr lang="en-IN" sz="13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A 26-year-old boy comes home covered in dirt. Concerned about germs, he goes to take a bath with Dettol TOUCHE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53B4628-1BD0-6886-3A3A-08D366B77D8B}"/>
              </a:ext>
            </a:extLst>
          </p:cNvPr>
          <p:cNvSpPr/>
          <p:nvPr/>
        </p:nvSpPr>
        <p:spPr>
          <a:xfrm>
            <a:off x="9125254" y="5641131"/>
            <a:ext cx="2909939" cy="171312"/>
          </a:xfrm>
          <a:prstGeom prst="rect">
            <a:avLst/>
          </a:prstGeom>
          <a:solidFill>
            <a:srgbClr val="FF00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b="1" i="1" lang="en-IN" sz="1400">
                <a:latin charset="0" panose="02020603050405020304" pitchFamily="18" typeface="Times New Roman"/>
                <a:cs charset="0" panose="02020603050405020304" pitchFamily="18" typeface="Times New Roman"/>
              </a:rPr>
              <a:t>Trust of ages 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508823C-A53C-AC21-64F9-F14D61D68936}"/>
              </a:ext>
            </a:extLst>
          </p:cNvPr>
          <p:cNvSpPr/>
          <p:nvPr/>
        </p:nvSpPr>
        <p:spPr>
          <a:xfrm>
            <a:off x="9067937" y="694810"/>
            <a:ext cx="3195181" cy="6386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r>
              <a:rPr i="1" lang="en-IN" sz="13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The storyline of a TV advertisement showing how Dettol is a soap for your family</a:t>
            </a:r>
          </a:p>
          <a:p>
            <a:r>
              <a:rPr b="1" lang="en-IN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Dettol TOUCHE: sab </a:t>
            </a:r>
            <a:r>
              <a:rPr b="1" err="1" lang="en-IN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ke</a:t>
            </a:r>
            <a:r>
              <a:rPr b="1" lang="en-IN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 </a:t>
            </a:r>
            <a:r>
              <a:rPr b="1" err="1" lang="en-IN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liye</a:t>
            </a:r>
            <a:r>
              <a:rPr b="1" lang="en-IN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96B80B6-5899-C3DC-6889-8D0E1570B414}"/>
              </a:ext>
            </a:extLst>
          </p:cNvPr>
          <p:cNvSpPr/>
          <p:nvPr/>
        </p:nvSpPr>
        <p:spPr>
          <a:xfrm>
            <a:off x="5887721" y="737735"/>
            <a:ext cx="3052750" cy="248968"/>
          </a:xfrm>
          <a:prstGeom prst="rect">
            <a:avLst/>
          </a:prstGeom>
          <a:solidFill>
            <a:srgbClr val="FF47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b="1" lang="en-IN" sz="1600">
                <a:latin charset="0" panose="02020603050405020304" pitchFamily="18" typeface="Times New Roman"/>
                <a:cs charset="0" panose="02020603050405020304" pitchFamily="18" typeface="Times New Roman"/>
              </a:rPr>
              <a:t>New consumer journey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B4CA501-1E2E-BA19-6AA5-C1AB2C6E7D04}"/>
              </a:ext>
            </a:extLst>
          </p:cNvPr>
          <p:cNvSpPr/>
          <p:nvPr/>
        </p:nvSpPr>
        <p:spPr>
          <a:xfrm>
            <a:off x="63151" y="1168014"/>
            <a:ext cx="1676456" cy="1374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r>
              <a:rPr lang="en-IN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According to case facts, the skincare variant has highest penetration in </a:t>
            </a:r>
            <a:r>
              <a:rPr b="1" lang="en-IN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West(34.35%) </a:t>
            </a:r>
            <a:r>
              <a:rPr lang="en-IN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followed by </a:t>
            </a:r>
            <a:r>
              <a:rPr b="1" lang="en-IN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South(25.44%)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DB555AEB-07C7-1CFC-5924-4AF9FA08CC93}"/>
              </a:ext>
            </a:extLst>
          </p:cNvPr>
          <p:cNvSpPr/>
          <p:nvPr/>
        </p:nvSpPr>
        <p:spPr>
          <a:xfrm>
            <a:off x="4061429" y="5051388"/>
            <a:ext cx="2397425" cy="1691456"/>
          </a:xfrm>
          <a:prstGeom prst="rect">
            <a:avLst/>
          </a:prstGeom>
          <a:noFill/>
          <a:ln>
            <a:solidFill>
              <a:srgbClr val="FF0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r>
              <a:rPr lang="en-US" sz="13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Encourage </a:t>
            </a:r>
            <a:r>
              <a:rPr b="1" i="1" lang="en-US" sz="13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LGBTQ+ members </a:t>
            </a:r>
            <a:r>
              <a:rPr lang="en-US" sz="13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to share their </a:t>
            </a:r>
            <a:r>
              <a:rPr b="1" i="1" lang="en-US" sz="13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"Beautiful Truth" </a:t>
            </a:r>
            <a:r>
              <a:rPr lang="en-US" sz="13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stories on social media.</a:t>
            </a:r>
          </a:p>
          <a:p>
            <a:r>
              <a:rPr lang="en-US" sz="13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The most inspiring stories can be featured in ad campaigns, and the storytellers could be offered product ambassadorships</a:t>
            </a:r>
            <a:r>
              <a:rPr lang="en-IN" sz="13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 </a:t>
            </a:r>
          </a:p>
        </p:txBody>
      </p:sp>
      <p:sp>
        <p:nvSpPr>
          <p:cNvPr id="1028" name="Rectangle 1027">
            <a:extLst>
              <a:ext uri="{FF2B5EF4-FFF2-40B4-BE49-F238E27FC236}">
                <a16:creationId xmlns:a16="http://schemas.microsoft.com/office/drawing/2014/main" id="{D2939237-9145-A6AC-D7F2-2B7E5AE1C23D}"/>
              </a:ext>
            </a:extLst>
          </p:cNvPr>
          <p:cNvSpPr/>
          <p:nvPr/>
        </p:nvSpPr>
        <p:spPr>
          <a:xfrm>
            <a:off x="6493259" y="5061521"/>
            <a:ext cx="2434799" cy="828740"/>
          </a:xfrm>
          <a:prstGeom prst="rect">
            <a:avLst/>
          </a:prstGeom>
          <a:noFill/>
          <a:ln>
            <a:solidFill>
              <a:srgbClr val="FF0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lang="en-IN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Invite designing ideas from the LGBTQIA+ community, the best of which will be featured on the packaging of the </a:t>
            </a:r>
            <a:r>
              <a:rPr err="1" lang="en-IN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soap</a:t>
            </a:r>
            <a:r>
              <a:rPr b="1" err="1" lang="en-IN" sz="1400">
                <a:latin charset="0" panose="02020603050405020304" pitchFamily="18" typeface="Times New Roman"/>
                <a:cs charset="0" panose="02020603050405020304" pitchFamily="18" typeface="Times New Roman"/>
              </a:rPr>
              <a:t>ns</a:t>
            </a:r>
            <a:r>
              <a:rPr b="1" lang="en-IN" sz="1400">
                <a:latin charset="0" panose="02020603050405020304" pitchFamily="18" typeface="Times New Roman"/>
                <a:cs charset="0" panose="02020603050405020304" pitchFamily="18" typeface="Times New Roman"/>
              </a:rPr>
              <a:t> </a:t>
            </a:r>
          </a:p>
        </p:txBody>
      </p:sp>
      <p:pic>
        <p:nvPicPr>
          <p:cNvPr id="1031" name="Picture 1030">
            <a:extLst>
              <a:ext uri="{FF2B5EF4-FFF2-40B4-BE49-F238E27FC236}">
                <a16:creationId xmlns:a16="http://schemas.microsoft.com/office/drawing/2014/main" id="{C53EFF2D-8DB0-7C45-30CD-DB8352147E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6039711" y="4658782"/>
            <a:ext cx="419143" cy="41914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A560D27-90A1-4FF9-9964-71633BB5D8FC}"/>
              </a:ext>
            </a:extLst>
          </p:cNvPr>
          <p:cNvSpPr/>
          <p:nvPr/>
        </p:nvSpPr>
        <p:spPr>
          <a:xfrm>
            <a:off x="93723" y="4418007"/>
            <a:ext cx="8846781" cy="254156"/>
          </a:xfrm>
          <a:prstGeom prst="rect">
            <a:avLst/>
          </a:prstGeom>
          <a:solidFill>
            <a:srgbClr val="FF00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b="1" lang="en-IN" sz="1600">
                <a:latin charset="0" panose="02020603050405020304" pitchFamily="18" typeface="Times New Roman"/>
                <a:cs charset="0" panose="02020603050405020304" pitchFamily="18" typeface="Times New Roman"/>
              </a:rPr>
              <a:t>The big idea : Beauty for all with the trust of Dettol TOUCHE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7B4333-0F27-28B5-0BD6-E52F74467576}"/>
              </a:ext>
            </a:extLst>
          </p:cNvPr>
          <p:cNvSpPr/>
          <p:nvPr/>
        </p:nvSpPr>
        <p:spPr>
          <a:xfrm>
            <a:off x="1068543" y="5102906"/>
            <a:ext cx="1741922" cy="1622236"/>
          </a:xfrm>
          <a:prstGeom prst="rect">
            <a:avLst/>
          </a:prstGeom>
          <a:noFill/>
          <a:ln>
            <a:solidFill>
              <a:srgbClr val="FF0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rtlCol="0"/>
          <a:lstStyle/>
          <a:p>
            <a:r>
              <a:rPr b="1" i="1" lang="en-IN" sz="12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Family tree infographic</a:t>
            </a:r>
          </a:p>
          <a:p>
            <a:endParaRPr b="1" i="1" lang="en-IN" sz="1200">
              <a:solidFill>
                <a:schemeClr val="tx1"/>
              </a:solidFill>
              <a:latin charset="0" panose="02020603050405020304" pitchFamily="18" typeface="Times New Roman"/>
              <a:cs charset="0" panose="02020603050405020304" pitchFamily="18" typeface="Times New Roman"/>
            </a:endParaRPr>
          </a:p>
          <a:p>
            <a:r>
              <a:rPr lang="en-IN" sz="12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Each branch represents a different generation of the family &amp; their different skincare needs, &amp; how Dettol TOUCHE caters to each of them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472B83-2254-93D5-6785-5FE3B08F4DEE}"/>
              </a:ext>
            </a:extLst>
          </p:cNvPr>
          <p:cNvSpPr/>
          <p:nvPr/>
        </p:nvSpPr>
        <p:spPr>
          <a:xfrm>
            <a:off x="3606759" y="3132310"/>
            <a:ext cx="2156716" cy="1165284"/>
          </a:xfrm>
          <a:prstGeom prst="rect">
            <a:avLst/>
          </a:prstGeom>
          <a:noFill/>
          <a:ln>
            <a:solidFill>
              <a:srgbClr val="FF0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rtlCol="0"/>
          <a:lstStyle/>
          <a:p>
            <a:r>
              <a:rPr lang="en-IN" sz="13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Include Dermatologists’ opinion on skincare &amp; germ protection, and how Dettol TOUCHE can help in newspapers, advertisements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1F3245-BAD8-23B0-D50A-314443594DE5}"/>
              </a:ext>
            </a:extLst>
          </p:cNvPr>
          <p:cNvSpPr/>
          <p:nvPr/>
        </p:nvSpPr>
        <p:spPr>
          <a:xfrm>
            <a:off x="5887721" y="1007899"/>
            <a:ext cx="3052750" cy="17631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b="1" lang="en-IN" sz="1400">
                <a:latin charset="0" panose="02020603050405020304" pitchFamily="18" typeface="Times New Roman"/>
                <a:cs charset="0" panose="02020603050405020304" pitchFamily="18" typeface="Times New Roman"/>
              </a:rPr>
              <a:t>Attracting new consumer 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88D0888-3D54-AF07-0EF0-E8982D56770B}"/>
              </a:ext>
            </a:extLst>
          </p:cNvPr>
          <p:cNvSpPr/>
          <p:nvPr/>
        </p:nvSpPr>
        <p:spPr>
          <a:xfrm>
            <a:off x="5847522" y="1206679"/>
            <a:ext cx="3118751" cy="8896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indent="-285750" marL="285750">
              <a:buFont charset="0" panose="020B0604020202020204" pitchFamily="34" typeface="Arial"/>
              <a:buChar char="•"/>
            </a:pPr>
            <a:r>
              <a:rPr lang="en-IN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Mystery QR to generate awareness 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lang="en-IN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Kiosks at malls to give instant skin report 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lang="en-IN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Visual merchandising </a:t>
            </a:r>
          </a:p>
        </p:txBody>
      </p: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8E6CBBCA-AD0D-4600-1F37-DDAD1F2D4DB4}"/>
              </a:ext>
            </a:extLst>
          </p:cNvPr>
          <p:cNvCxnSpPr>
            <a:cxnSpLocks/>
          </p:cNvCxnSpPr>
          <p:nvPr/>
        </p:nvCxnSpPr>
        <p:spPr>
          <a:xfrm>
            <a:off x="0" y="4355923"/>
            <a:ext cx="8923857" cy="18349"/>
          </a:xfrm>
          <a:prstGeom prst="line">
            <a:avLst/>
          </a:prstGeom>
          <a:ln w="12700">
            <a:solidFill>
              <a:srgbClr val="A8005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4D41B706-D4F2-3A30-1E0A-2D54B4ABF63D}"/>
              </a:ext>
            </a:extLst>
          </p:cNvPr>
          <p:cNvSpPr/>
          <p:nvPr/>
        </p:nvSpPr>
        <p:spPr>
          <a:xfrm>
            <a:off x="4974336" y="2224354"/>
            <a:ext cx="4445004" cy="8896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endParaRPr b="1" i="1" lang="en-IN" sz="1400">
              <a:solidFill>
                <a:srgbClr val="A80054"/>
              </a:solidFill>
              <a:latin charset="0" panose="02020603050405020304" pitchFamily="18" typeface="Times New Roman"/>
              <a:cs charset="0" panose="02020603050405020304" pitchFamily="18" typeface="Times New Roman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F14770CF-2498-38ED-E19C-04B6227FB538}"/>
              </a:ext>
            </a:extLst>
          </p:cNvPr>
          <p:cNvSpPr/>
          <p:nvPr/>
        </p:nvSpPr>
        <p:spPr>
          <a:xfrm>
            <a:off x="5887721" y="2149429"/>
            <a:ext cx="3052750" cy="17631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b="1" lang="en-IN" sz="1400">
                <a:latin charset="0" panose="02020603050405020304" pitchFamily="18" typeface="Times New Roman"/>
                <a:cs charset="0" panose="02020603050405020304" pitchFamily="18" typeface="Times New Roman"/>
              </a:rPr>
              <a:t>Converting them </a:t>
            </a:r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B0B937DA-23DE-1D37-7A4E-183DDEE6292E}"/>
              </a:ext>
            </a:extLst>
          </p:cNvPr>
          <p:cNvSpPr/>
          <p:nvPr/>
        </p:nvSpPr>
        <p:spPr>
          <a:xfrm>
            <a:off x="5887721" y="3322085"/>
            <a:ext cx="3052750" cy="17631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b="1" lang="en-IN" sz="1400">
                <a:latin charset="0" panose="02020603050405020304" pitchFamily="18" typeface="Times New Roman"/>
                <a:cs charset="0" panose="02020603050405020304" pitchFamily="18" typeface="Times New Roman"/>
              </a:rPr>
              <a:t>Retaining them </a:t>
            </a: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F33E1E8E-4BB0-58F4-FFAB-09CBD5221E57}"/>
              </a:ext>
            </a:extLst>
          </p:cNvPr>
          <p:cNvSpPr/>
          <p:nvPr/>
        </p:nvSpPr>
        <p:spPr>
          <a:xfrm>
            <a:off x="5802727" y="2323358"/>
            <a:ext cx="3147303" cy="8896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indent="-285750" marL="285750">
              <a:buFont charset="0" panose="020B0604020202020204" pitchFamily="34" typeface="Arial"/>
              <a:buChar char="•"/>
            </a:pPr>
            <a:r>
              <a:rPr lang="en-IN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Product placement 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lang="en-IN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Free product trials 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lang="en-IN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Personalized content 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lang="en-IN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Targeted content towards separate</a:t>
            </a: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002DD885-54F2-AA76-D76C-1BCCA5A71C31}"/>
              </a:ext>
            </a:extLst>
          </p:cNvPr>
          <p:cNvSpPr/>
          <p:nvPr/>
        </p:nvSpPr>
        <p:spPr>
          <a:xfrm>
            <a:off x="4974336" y="2272482"/>
            <a:ext cx="4445004" cy="8896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endParaRPr b="1" i="1" lang="en-IN" sz="1400">
              <a:solidFill>
                <a:schemeClr val="tx1"/>
              </a:solidFill>
              <a:latin charset="0" panose="02020603050405020304" pitchFamily="18" typeface="Times New Roman"/>
              <a:cs charset="0" panose="02020603050405020304" pitchFamily="18" typeface="Times New Roman"/>
            </a:endParaRP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4183F181-5E79-4493-772A-CC0D58D99CCA}"/>
              </a:ext>
            </a:extLst>
          </p:cNvPr>
          <p:cNvSpPr/>
          <p:nvPr/>
        </p:nvSpPr>
        <p:spPr>
          <a:xfrm>
            <a:off x="5785230" y="3554536"/>
            <a:ext cx="3108395" cy="7674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indent="-285750" marL="285750">
              <a:buFont charset="0" panose="020B0604020202020204" pitchFamily="34" typeface="Arial"/>
              <a:buChar char="•"/>
            </a:pPr>
            <a:r>
              <a:rPr lang="en-IN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Customer reviews in online portals 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lang="en-IN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Partnerships, social media marketing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lang="en-IN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Influencer marketing </a:t>
            </a:r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9FE02F70-9DA0-0707-190E-B1F51EB8DCF8}"/>
              </a:ext>
            </a:extLst>
          </p:cNvPr>
          <p:cNvSpPr/>
          <p:nvPr/>
        </p:nvSpPr>
        <p:spPr>
          <a:xfrm>
            <a:off x="7483088" y="2323358"/>
            <a:ext cx="1516132" cy="8896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endParaRPr lang="en-IN" sz="1400">
              <a:solidFill>
                <a:schemeClr val="tx1"/>
              </a:solidFill>
              <a:latin charset="0" panose="02020603050405020304" pitchFamily="18" typeface="Times New Roman"/>
              <a:cs charset="0" panose="02020603050405020304" pitchFamily="18" typeface="Times New Roman"/>
            </a:endParaRPr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318C5BD8-52DC-E963-D09A-36A64F99C964}"/>
              </a:ext>
            </a:extLst>
          </p:cNvPr>
          <p:cNvCxnSpPr>
            <a:cxnSpLocks/>
          </p:cNvCxnSpPr>
          <p:nvPr/>
        </p:nvCxnSpPr>
        <p:spPr>
          <a:xfrm>
            <a:off x="5833207" y="677686"/>
            <a:ext cx="0" cy="3624565"/>
          </a:xfrm>
          <a:prstGeom prst="line">
            <a:avLst/>
          </a:prstGeom>
          <a:ln>
            <a:solidFill>
              <a:srgbClr val="D4328B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9" name="Picture 1048">
            <a:extLst>
              <a:ext uri="{FF2B5EF4-FFF2-40B4-BE49-F238E27FC236}">
                <a16:creationId xmlns:a16="http://schemas.microsoft.com/office/drawing/2014/main" id="{E43D0711-6F17-5184-C5F4-43396BE8D2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70412" y="1655214"/>
            <a:ext cx="343205" cy="377209"/>
          </a:xfrm>
          <a:prstGeom prst="rect">
            <a:avLst/>
          </a:prstGeom>
        </p:spPr>
      </p:pic>
      <p:pic>
        <p:nvPicPr>
          <p:cNvPr id="1051" name="Picture 1050">
            <a:extLst>
              <a:ext uri="{FF2B5EF4-FFF2-40B4-BE49-F238E27FC236}">
                <a16:creationId xmlns:a16="http://schemas.microsoft.com/office/drawing/2014/main" id="{653ACB69-9653-1D9B-C6CD-0C129B1DFB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51760" y="2319069"/>
            <a:ext cx="552494" cy="552494"/>
          </a:xfrm>
          <a:prstGeom prst="rect">
            <a:avLst/>
          </a:prstGeom>
        </p:spPr>
      </p:pic>
      <p:sp>
        <p:nvSpPr>
          <p:cNvPr id="1052" name="Rectangle 1051">
            <a:extLst>
              <a:ext uri="{FF2B5EF4-FFF2-40B4-BE49-F238E27FC236}">
                <a16:creationId xmlns:a16="http://schemas.microsoft.com/office/drawing/2014/main" id="{592222B0-61DB-6705-F673-B10D2386C1EC}"/>
              </a:ext>
            </a:extLst>
          </p:cNvPr>
          <p:cNvSpPr/>
          <p:nvPr/>
        </p:nvSpPr>
        <p:spPr>
          <a:xfrm>
            <a:off x="17700" y="2600917"/>
            <a:ext cx="5781266" cy="254156"/>
          </a:xfrm>
          <a:prstGeom prst="rect">
            <a:avLst/>
          </a:prstGeom>
          <a:solidFill>
            <a:srgbClr val="FF00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b="1" lang="en-IN" sz="1600">
                <a:latin charset="0" panose="02020603050405020304" pitchFamily="18" typeface="Times New Roman"/>
                <a:cs charset="0" panose="02020603050405020304" pitchFamily="18" typeface="Times New Roman"/>
              </a:rPr>
              <a:t>Breaking the germ protection image </a:t>
            </a:r>
          </a:p>
        </p:txBody>
      </p:sp>
      <p:pic>
        <p:nvPicPr>
          <p:cNvPr id="1054" name="Picture 1053">
            <a:extLst>
              <a:ext uri="{FF2B5EF4-FFF2-40B4-BE49-F238E27FC236}">
                <a16:creationId xmlns:a16="http://schemas.microsoft.com/office/drawing/2014/main" id="{95287DA3-AFDD-D7CB-988A-434E8526536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88240" y="3700195"/>
            <a:ext cx="524364" cy="524364"/>
          </a:xfrm>
          <a:prstGeom prst="rect">
            <a:avLst/>
          </a:prstGeom>
        </p:spPr>
      </p:pic>
      <p:sp>
        <p:nvSpPr>
          <p:cNvPr id="1055" name="Rectangle 1054">
            <a:extLst>
              <a:ext uri="{FF2B5EF4-FFF2-40B4-BE49-F238E27FC236}">
                <a16:creationId xmlns:a16="http://schemas.microsoft.com/office/drawing/2014/main" id="{F8D61DCB-806F-E9A7-8AF5-77C6B5C7EC08}"/>
              </a:ext>
            </a:extLst>
          </p:cNvPr>
          <p:cNvSpPr/>
          <p:nvPr/>
        </p:nvSpPr>
        <p:spPr>
          <a:xfrm>
            <a:off x="2926127" y="4730492"/>
            <a:ext cx="3129501" cy="254156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b="1" i="1" lang="en-US" sz="1400">
                <a:solidFill>
                  <a:schemeClr val="bg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"My Beautiful Truth" campaign</a:t>
            </a:r>
            <a:endParaRPr b="1" i="1" lang="en-US" sz="1600">
              <a:solidFill>
                <a:schemeClr val="bg1"/>
              </a:solidFill>
              <a:latin charset="0" panose="02020603050405020304" pitchFamily="18" typeface="Times New Roman"/>
              <a:cs charset="0" panose="02020603050405020304" pitchFamily="18" typeface="Times New Roman"/>
            </a:endParaRPr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F47D6A50-130B-F31F-6719-D983F06BA95E}"/>
              </a:ext>
            </a:extLst>
          </p:cNvPr>
          <p:cNvSpPr/>
          <p:nvPr/>
        </p:nvSpPr>
        <p:spPr>
          <a:xfrm>
            <a:off x="6468921" y="4730492"/>
            <a:ext cx="2454936" cy="254156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r>
              <a:rPr b="1" i="1" lang="en-IN" sz="1200">
                <a:solidFill>
                  <a:schemeClr val="bg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Partnership with LQBTQ+ Comm</a:t>
            </a:r>
            <a:endParaRPr b="1" i="1" lang="en-US" sz="1200">
              <a:solidFill>
                <a:schemeClr val="bg1"/>
              </a:solidFill>
              <a:latin charset="0" panose="02020603050405020304" pitchFamily="18" typeface="Times New Roman"/>
              <a:cs charset="0" panose="02020603050405020304" pitchFamily="18" typeface="Times New Roman"/>
            </a:endParaRPr>
          </a:p>
        </p:txBody>
      </p:sp>
      <p:pic>
        <p:nvPicPr>
          <p:cNvPr descr="A person smiling with a mustache and a colorful blanket&#10;&#10;Description automatically generated" id="1057" name="Picture 1056">
            <a:extLst>
              <a:ext uri="{FF2B5EF4-FFF2-40B4-BE49-F238E27FC236}">
                <a16:creationId xmlns:a16="http://schemas.microsoft.com/office/drawing/2014/main" id="{DB0378B4-6326-5020-CE80-64A8BEE282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844" y="5413465"/>
            <a:ext cx="1029828" cy="962379"/>
          </a:xfrm>
          <a:prstGeom prst="rect">
            <a:avLst/>
          </a:prstGeom>
        </p:spPr>
      </p:pic>
      <p:sp>
        <p:nvSpPr>
          <p:cNvPr id="1058" name="Rectangle 1057">
            <a:extLst>
              <a:ext uri="{FF2B5EF4-FFF2-40B4-BE49-F238E27FC236}">
                <a16:creationId xmlns:a16="http://schemas.microsoft.com/office/drawing/2014/main" id="{EA98DB06-3DED-A2B7-54EB-62BA8E85B82A}"/>
              </a:ext>
            </a:extLst>
          </p:cNvPr>
          <p:cNvSpPr/>
          <p:nvPr/>
        </p:nvSpPr>
        <p:spPr>
          <a:xfrm>
            <a:off x="93723" y="4730492"/>
            <a:ext cx="2773755" cy="254156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b="1" i="1" lang="en-US" sz="1600">
                <a:solidFill>
                  <a:schemeClr val="bg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Dettol TOUCHE: sab </a:t>
            </a:r>
            <a:r>
              <a:rPr b="1" err="1" i="1" lang="en-US" sz="1600">
                <a:solidFill>
                  <a:schemeClr val="bg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ke</a:t>
            </a:r>
            <a:r>
              <a:rPr b="1" i="1" lang="en-US" sz="1600">
                <a:solidFill>
                  <a:schemeClr val="bg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 </a:t>
            </a:r>
            <a:r>
              <a:rPr b="1" err="1" i="1" lang="en-US" sz="1600">
                <a:solidFill>
                  <a:schemeClr val="bg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liye</a:t>
            </a:r>
            <a:endParaRPr b="1" i="1" lang="en-US" sz="1600">
              <a:solidFill>
                <a:schemeClr val="bg1"/>
              </a:solidFill>
              <a:latin charset="0" panose="02020603050405020304" pitchFamily="18" typeface="Times New Roman"/>
              <a:cs charset="0" panose="02020603050405020304" pitchFamily="18" typeface="Times New Roman"/>
            </a:endParaRPr>
          </a:p>
        </p:txBody>
      </p:sp>
      <p:pic>
        <p:nvPicPr>
          <p:cNvPr descr="A qr code on a cell phone&#10;&#10;Description automatically generated" id="1059" name="Picture 1058">
            <a:extLst>
              <a:ext uri="{FF2B5EF4-FFF2-40B4-BE49-F238E27FC236}">
                <a16:creationId xmlns:a16="http://schemas.microsoft.com/office/drawing/2014/main" id="{9F58C483-97BA-AB9D-E5AD-C67F71EDC6E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" t="47"/>
          <a:stretch/>
        </p:blipFill>
        <p:spPr>
          <a:xfrm>
            <a:off x="84620" y="2862143"/>
            <a:ext cx="1683157" cy="1456073"/>
          </a:xfrm>
          <a:prstGeom prst="rect">
            <a:avLst/>
          </a:prstGeom>
        </p:spPr>
      </p:pic>
      <p:sp>
        <p:nvSpPr>
          <p:cNvPr id="1060" name="Rectangle 1059">
            <a:extLst>
              <a:ext uri="{FF2B5EF4-FFF2-40B4-BE49-F238E27FC236}">
                <a16:creationId xmlns:a16="http://schemas.microsoft.com/office/drawing/2014/main" id="{D0D816D1-5A55-1DF3-0341-A082D2CCF869}"/>
              </a:ext>
            </a:extLst>
          </p:cNvPr>
          <p:cNvSpPr/>
          <p:nvPr/>
        </p:nvSpPr>
        <p:spPr>
          <a:xfrm>
            <a:off x="1739643" y="3132310"/>
            <a:ext cx="1819139" cy="1156340"/>
          </a:xfrm>
          <a:prstGeom prst="rect">
            <a:avLst/>
          </a:prstGeom>
          <a:noFill/>
          <a:ln>
            <a:solidFill>
              <a:srgbClr val="FF0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r>
              <a:rPr lang="en-US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Big size banners with these QRs only</a:t>
            </a:r>
          </a:p>
          <a:p>
            <a:r>
              <a:rPr lang="en-US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Gives a pop-up skincare fact upon scanning</a:t>
            </a:r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8E355BC2-7B6D-E5CA-F38E-C96B5B99D327}"/>
              </a:ext>
            </a:extLst>
          </p:cNvPr>
          <p:cNvSpPr/>
          <p:nvPr/>
        </p:nvSpPr>
        <p:spPr>
          <a:xfrm>
            <a:off x="1739643" y="2871337"/>
            <a:ext cx="1819139" cy="217238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b="1" i="1" lang="en-US" sz="1400">
                <a:solidFill>
                  <a:schemeClr val="bg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Mystery QR</a:t>
            </a:r>
          </a:p>
        </p:txBody>
      </p:sp>
      <p:pic>
        <p:nvPicPr>
          <p:cNvPr descr="A collage of people's faces&#10;&#10;Description automatically generated" id="1062" name="Picture 1061">
            <a:extLst>
              <a:ext uri="{FF2B5EF4-FFF2-40B4-BE49-F238E27FC236}">
                <a16:creationId xmlns:a16="http://schemas.microsoft.com/office/drawing/2014/main" id="{9E1A94DF-0426-4EED-89C3-78A5E4FB0D6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" y="5855537"/>
            <a:ext cx="962379" cy="852151"/>
          </a:xfrm>
          <a:prstGeom prst="rect">
            <a:avLst/>
          </a:prstGeom>
        </p:spPr>
      </p:pic>
      <p:pic>
        <p:nvPicPr>
          <p:cNvPr descr="A person holding two blocks of soap&#10;&#10;Description automatically generated" id="1063" name="Picture 1062">
            <a:extLst>
              <a:ext uri="{FF2B5EF4-FFF2-40B4-BE49-F238E27FC236}">
                <a16:creationId xmlns:a16="http://schemas.microsoft.com/office/drawing/2014/main" id="{F23AABD8-5A2D-F6C1-E84F-8E74608F4CC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3" y="5003386"/>
            <a:ext cx="931714" cy="852151"/>
          </a:xfrm>
          <a:prstGeom prst="rect">
            <a:avLst/>
          </a:prstGeom>
        </p:spPr>
      </p:pic>
      <p:sp>
        <p:nvSpPr>
          <p:cNvPr id="1064" name="Rectangle 1063">
            <a:extLst>
              <a:ext uri="{FF2B5EF4-FFF2-40B4-BE49-F238E27FC236}">
                <a16:creationId xmlns:a16="http://schemas.microsoft.com/office/drawing/2014/main" id="{FAA2D37A-B476-D0BD-C65C-CD15C3DB1FC8}"/>
              </a:ext>
            </a:extLst>
          </p:cNvPr>
          <p:cNvSpPr/>
          <p:nvPr/>
        </p:nvSpPr>
        <p:spPr>
          <a:xfrm>
            <a:off x="3647937" y="2871337"/>
            <a:ext cx="2115538" cy="217238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b="1" i="1" lang="en-US" sz="1400">
                <a:solidFill>
                  <a:schemeClr val="bg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The Derma section</a:t>
            </a:r>
          </a:p>
        </p:txBody>
      </p:sp>
      <p:sp>
        <p:nvSpPr>
          <p:cNvPr id="1065" name="Rectangle 1064">
            <a:extLst>
              <a:ext uri="{FF2B5EF4-FFF2-40B4-BE49-F238E27FC236}">
                <a16:creationId xmlns:a16="http://schemas.microsoft.com/office/drawing/2014/main" id="{FD5C5768-E17C-6434-7710-3F1E77C19F0A}"/>
              </a:ext>
            </a:extLst>
          </p:cNvPr>
          <p:cNvSpPr/>
          <p:nvPr/>
        </p:nvSpPr>
        <p:spPr>
          <a:xfrm>
            <a:off x="6491103" y="5974398"/>
            <a:ext cx="2432754" cy="337684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r>
              <a:rPr b="1" i="1" lang="en-IN" sz="1200">
                <a:solidFill>
                  <a:schemeClr val="bg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Partnership with beauty influencers</a:t>
            </a:r>
            <a:endParaRPr b="1" i="1" lang="en-US" sz="1200">
              <a:solidFill>
                <a:schemeClr val="bg1"/>
              </a:solidFill>
              <a:latin charset="0" panose="02020603050405020304" pitchFamily="18" typeface="Times New Roman"/>
              <a:cs charset="0" panose="02020603050405020304" pitchFamily="18" typeface="Times New Roman"/>
            </a:endParaRPr>
          </a:p>
        </p:txBody>
      </p:sp>
      <p:sp>
        <p:nvSpPr>
          <p:cNvPr id="1066" name="Rectangle 1065">
            <a:extLst>
              <a:ext uri="{FF2B5EF4-FFF2-40B4-BE49-F238E27FC236}">
                <a16:creationId xmlns:a16="http://schemas.microsoft.com/office/drawing/2014/main" id="{07E71CD7-3D73-E417-9FCD-56599E3DF986}"/>
              </a:ext>
            </a:extLst>
          </p:cNvPr>
          <p:cNvSpPr/>
          <p:nvPr/>
        </p:nvSpPr>
        <p:spPr>
          <a:xfrm>
            <a:off x="6493328" y="5061521"/>
            <a:ext cx="2434799" cy="828740"/>
          </a:xfrm>
          <a:prstGeom prst="rect">
            <a:avLst/>
          </a:prstGeom>
          <a:noFill/>
          <a:ln>
            <a:solidFill>
              <a:srgbClr val="FF0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lang="en-IN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Invite designing ideas from the LGBTQIA+ community, the best of which will be featured on the packaging of the </a:t>
            </a:r>
            <a:r>
              <a:rPr err="1" lang="en-IN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soap</a:t>
            </a:r>
            <a:r>
              <a:rPr b="1" err="1" lang="en-IN" sz="1400">
                <a:latin charset="0" panose="02020603050405020304" pitchFamily="18" typeface="Times New Roman"/>
                <a:cs charset="0" panose="02020603050405020304" pitchFamily="18" typeface="Times New Roman"/>
              </a:rPr>
              <a:t>ns</a:t>
            </a:r>
            <a:r>
              <a:rPr b="1" lang="en-IN" sz="1400">
                <a:latin charset="0" panose="02020603050405020304" pitchFamily="18" typeface="Times New Roman"/>
                <a:cs charset="0" panose="02020603050405020304" pitchFamily="18" typeface="Times New Roman"/>
              </a:rPr>
              <a:t> </a:t>
            </a:r>
          </a:p>
        </p:txBody>
      </p:sp>
      <p:sp>
        <p:nvSpPr>
          <p:cNvPr id="1067" name="Rectangle 1066">
            <a:extLst>
              <a:ext uri="{FF2B5EF4-FFF2-40B4-BE49-F238E27FC236}">
                <a16:creationId xmlns:a16="http://schemas.microsoft.com/office/drawing/2014/main" id="{A0A64A53-35AA-194F-E030-3F97D62722E0}"/>
              </a:ext>
            </a:extLst>
          </p:cNvPr>
          <p:cNvSpPr/>
          <p:nvPr/>
        </p:nvSpPr>
        <p:spPr>
          <a:xfrm>
            <a:off x="6493328" y="6358029"/>
            <a:ext cx="2434799" cy="376499"/>
          </a:xfrm>
          <a:prstGeom prst="rect">
            <a:avLst/>
          </a:prstGeom>
          <a:noFill/>
          <a:ln>
            <a:solidFill>
              <a:srgbClr val="FF0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lang="en-IN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Through YT, </a:t>
            </a:r>
            <a:r>
              <a:rPr err="1" lang="en-IN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insta</a:t>
            </a:r>
            <a:endParaRPr lang="en-IN" sz="1400">
              <a:solidFill>
                <a:schemeClr val="tx1"/>
              </a:solidFill>
              <a:latin charset="0" panose="02020603050405020304" pitchFamily="18" typeface="Times New Roman"/>
              <a:cs charset="0" panose="02020603050405020304" pitchFamily="18" typeface="Times New Roman"/>
            </a:endParaRPr>
          </a:p>
        </p:txBody>
      </p:sp>
      <p:sp>
        <p:nvSpPr>
          <p:cNvPr id="1068" name="Rectangle 1067">
            <a:extLst>
              <a:ext uri="{FF2B5EF4-FFF2-40B4-BE49-F238E27FC236}">
                <a16:creationId xmlns:a16="http://schemas.microsoft.com/office/drawing/2014/main" id="{744DC3AD-686B-44F7-E26F-5A776BD83A12}"/>
              </a:ext>
            </a:extLst>
          </p:cNvPr>
          <p:cNvSpPr/>
          <p:nvPr/>
        </p:nvSpPr>
        <p:spPr>
          <a:xfrm>
            <a:off x="84619" y="737735"/>
            <a:ext cx="3559155" cy="248968"/>
          </a:xfrm>
          <a:prstGeom prst="rect">
            <a:avLst/>
          </a:prstGeom>
          <a:solidFill>
            <a:srgbClr val="FF47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b="1" lang="en-IN" sz="1600">
                <a:latin charset="0" panose="02020603050405020304" pitchFamily="18" typeface="Times New Roman"/>
                <a:cs charset="0" panose="02020603050405020304" pitchFamily="18" typeface="Times New Roman"/>
              </a:rPr>
              <a:t>Distribution </a:t>
            </a:r>
          </a:p>
        </p:txBody>
      </p:sp>
      <p:sp>
        <p:nvSpPr>
          <p:cNvPr id="1069" name="Rectangle 1068">
            <a:extLst>
              <a:ext uri="{FF2B5EF4-FFF2-40B4-BE49-F238E27FC236}">
                <a16:creationId xmlns:a16="http://schemas.microsoft.com/office/drawing/2014/main" id="{7F7043E8-2B73-F6FE-F761-1DDBD9794957}"/>
              </a:ext>
            </a:extLst>
          </p:cNvPr>
          <p:cNvSpPr/>
          <p:nvPr/>
        </p:nvSpPr>
        <p:spPr>
          <a:xfrm>
            <a:off x="1524901" y="1050271"/>
            <a:ext cx="2119998" cy="377209"/>
          </a:xfrm>
          <a:prstGeom prst="rect">
            <a:avLst/>
          </a:prstGeom>
          <a:noFill/>
          <a:ln>
            <a:solidFill>
              <a:srgbClr val="FF0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lang="en-IN" sz="1400">
                <a:solidFill>
                  <a:sysClr lastClr="000000" val="windowText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Start with mega, metros of South and west</a:t>
            </a:r>
          </a:p>
        </p:txBody>
      </p:sp>
      <p:sp>
        <p:nvSpPr>
          <p:cNvPr id="1070" name="Rectangle 1069">
            <a:extLst>
              <a:ext uri="{FF2B5EF4-FFF2-40B4-BE49-F238E27FC236}">
                <a16:creationId xmlns:a16="http://schemas.microsoft.com/office/drawing/2014/main" id="{08F8B921-F97A-5495-BE24-C507045B6914}"/>
              </a:ext>
            </a:extLst>
          </p:cNvPr>
          <p:cNvSpPr/>
          <p:nvPr/>
        </p:nvSpPr>
        <p:spPr>
          <a:xfrm>
            <a:off x="1524901" y="1483765"/>
            <a:ext cx="2119998" cy="377209"/>
          </a:xfrm>
          <a:prstGeom prst="rect">
            <a:avLst/>
          </a:prstGeom>
          <a:noFill/>
          <a:ln>
            <a:solidFill>
              <a:srgbClr val="FF0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lang="en-IN" sz="1400">
                <a:solidFill>
                  <a:sysClr lastClr="000000" val="windowText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Increase till tier 1 and tier 2 cities  </a:t>
            </a:r>
          </a:p>
        </p:txBody>
      </p:sp>
      <p:sp>
        <p:nvSpPr>
          <p:cNvPr id="1071" name="Rectangle 1070">
            <a:extLst>
              <a:ext uri="{FF2B5EF4-FFF2-40B4-BE49-F238E27FC236}">
                <a16:creationId xmlns:a16="http://schemas.microsoft.com/office/drawing/2014/main" id="{4D72C453-8BBC-73E1-6133-7687DDFE70C5}"/>
              </a:ext>
            </a:extLst>
          </p:cNvPr>
          <p:cNvSpPr/>
          <p:nvPr/>
        </p:nvSpPr>
        <p:spPr>
          <a:xfrm>
            <a:off x="1538479" y="1928444"/>
            <a:ext cx="2119998" cy="231696"/>
          </a:xfrm>
          <a:prstGeom prst="rect">
            <a:avLst/>
          </a:prstGeom>
          <a:noFill/>
          <a:ln>
            <a:solidFill>
              <a:srgbClr val="FF0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lang="en-IN" sz="1400">
                <a:solidFill>
                  <a:sysClr lastClr="000000" val="windowText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Go below tier 2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7ABB66-B8B2-6538-0B4D-370E9B0268F6}"/>
              </a:ext>
            </a:extLst>
          </p:cNvPr>
          <p:cNvSpPr/>
          <p:nvPr/>
        </p:nvSpPr>
        <p:spPr>
          <a:xfrm>
            <a:off x="3759436" y="737735"/>
            <a:ext cx="2031885" cy="248968"/>
          </a:xfrm>
          <a:prstGeom prst="rect">
            <a:avLst/>
          </a:prstGeom>
          <a:solidFill>
            <a:srgbClr val="FF47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b="1" lang="en-IN" sz="1600">
                <a:latin charset="0" panose="02020603050405020304" pitchFamily="18" typeface="Times New Roman"/>
                <a:cs charset="0" panose="02020603050405020304" pitchFamily="18" typeface="Times New Roman"/>
              </a:rPr>
              <a:t>Channels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6B000A-02F6-710D-4D66-F678869B59D7}"/>
              </a:ext>
            </a:extLst>
          </p:cNvPr>
          <p:cNvSpPr/>
          <p:nvPr/>
        </p:nvSpPr>
        <p:spPr>
          <a:xfrm>
            <a:off x="3759436" y="1030437"/>
            <a:ext cx="2000272" cy="1512151"/>
          </a:xfrm>
          <a:prstGeom prst="rect">
            <a:avLst/>
          </a:prstGeom>
          <a:noFill/>
          <a:ln>
            <a:solidFill>
              <a:srgbClr val="FF0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indent="-285750" marL="285750">
              <a:buFont charset="0" panose="020B0604020202020204" pitchFamily="34" typeface="Arial"/>
              <a:buChar char="•"/>
            </a:pPr>
            <a:r>
              <a:rPr lang="en-IN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Use Dettol TOUCHE to increase D2C presence through online marketplaces</a:t>
            </a:r>
          </a:p>
          <a:p>
            <a:pPr indent="-285750" marL="285750">
              <a:buFont charset="0" panose="020B0604020202020204" pitchFamily="34" typeface="Arial"/>
              <a:buChar char="•"/>
            </a:pPr>
            <a:r>
              <a:rPr lang="en-IN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Greater focus on  supermarkets like </a:t>
            </a:r>
            <a:r>
              <a:rPr err="1" lang="en-IN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Spencers</a:t>
            </a:r>
            <a:r>
              <a:rPr lang="en-IN" sz="1400">
                <a:solidFill>
                  <a:schemeClr val="tx1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C93BED-ACB6-3A91-684F-AD06D7F3890A}"/>
              </a:ext>
            </a:extLst>
          </p:cNvPr>
          <p:cNvSpPr/>
          <p:nvPr/>
        </p:nvSpPr>
        <p:spPr>
          <a:xfrm>
            <a:off x="1538479" y="2203874"/>
            <a:ext cx="2119998" cy="353307"/>
          </a:xfrm>
          <a:prstGeom prst="rect">
            <a:avLst/>
          </a:prstGeom>
          <a:noFill/>
          <a:ln>
            <a:solidFill>
              <a:srgbClr val="FF0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lang="en-IN" sz="1400">
                <a:solidFill>
                  <a:sysClr lastClr="000000" val="windowText"/>
                </a:solidFill>
                <a:latin charset="0" panose="02020603050405020304" pitchFamily="18" typeface="Times New Roman"/>
                <a:cs charset="0" panose="02020603050405020304" pitchFamily="18" typeface="Times New Roman"/>
              </a:rPr>
              <a:t>Go below tier 2 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4F3087D2-1AA2-496B-1DAB-D1F3538D00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5157022"/>
              </p:ext>
            </p:extLst>
          </p:nvPr>
        </p:nvGraphicFramePr>
        <p:xfrm>
          <a:off x="43668" y="39900"/>
          <a:ext cx="11475745" cy="289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cs="rId20" r:dm="rId17" r:lo="rId18" r:qs="rId19"/>
          </a:graphicData>
        </a:graphic>
      </p:graphicFrame>
    </p:spTree>
    <p:extLst>
      <p:ext uri="{BB962C8B-B14F-4D97-AF65-F5344CB8AC3E}">
        <p14:creationId xmlns:p14="http://schemas.microsoft.com/office/powerpoint/2010/main" val="2580660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1C9FA33C-1216-5EFC-D734-9D74927C1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746" y="-59960"/>
            <a:ext cx="716254" cy="44898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B33D80-0A25-1B54-B358-34D0D9EB48EF}"/>
              </a:ext>
            </a:extLst>
          </p:cNvPr>
          <p:cNvCxnSpPr>
            <a:cxnSpLocks/>
          </p:cNvCxnSpPr>
          <p:nvPr/>
        </p:nvCxnSpPr>
        <p:spPr>
          <a:xfrm>
            <a:off x="6036985" y="504576"/>
            <a:ext cx="0" cy="6353424"/>
          </a:xfrm>
          <a:prstGeom prst="line">
            <a:avLst/>
          </a:prstGeom>
          <a:ln w="19050">
            <a:solidFill>
              <a:srgbClr val="FF00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4DD3155-5AA2-771C-88E0-6FC04115B683}"/>
              </a:ext>
            </a:extLst>
          </p:cNvPr>
          <p:cNvSpPr/>
          <p:nvPr/>
        </p:nvSpPr>
        <p:spPr>
          <a:xfrm>
            <a:off x="6137548" y="587786"/>
            <a:ext cx="5975325" cy="257348"/>
          </a:xfrm>
          <a:prstGeom prst="roundRect">
            <a:avLst/>
          </a:prstGeom>
          <a:solidFill>
            <a:srgbClr val="D43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Purchase &amp; Distribution Channels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B7A5813-7479-C4C1-985D-ACFD8FF99D82}"/>
              </a:ext>
            </a:extLst>
          </p:cNvPr>
          <p:cNvSpPr/>
          <p:nvPr/>
        </p:nvSpPr>
        <p:spPr>
          <a:xfrm>
            <a:off x="20211" y="825081"/>
            <a:ext cx="5924005" cy="32500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situation- The Dettol neem brand doesn’t resonate with the youth 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CC31330-0EA7-FD6B-F0D2-C1480D08E1F5}"/>
              </a:ext>
            </a:extLst>
          </p:cNvPr>
          <p:cNvSpPr/>
          <p:nvPr/>
        </p:nvSpPr>
        <p:spPr>
          <a:xfrm>
            <a:off x="74759" y="589398"/>
            <a:ext cx="5863760" cy="277875"/>
          </a:xfrm>
          <a:prstGeom prst="roundRect">
            <a:avLst/>
          </a:prstGeom>
          <a:solidFill>
            <a:srgbClr val="D43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big idea : increase reach and penetration of Dettol Neem 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12C5591-E56F-0AA6-E256-B879F97AE4C7}"/>
              </a:ext>
            </a:extLst>
          </p:cNvPr>
          <p:cNvSpPr/>
          <p:nvPr/>
        </p:nvSpPr>
        <p:spPr>
          <a:xfrm>
            <a:off x="79119" y="1183895"/>
            <a:ext cx="2709799" cy="231581"/>
          </a:xfrm>
          <a:prstGeom prst="roundRect">
            <a:avLst/>
          </a:prstGeom>
          <a:solidFill>
            <a:srgbClr val="D43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Survey results 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13562F9-5956-A239-7A0B-0D2F2ACE4475}"/>
              </a:ext>
            </a:extLst>
          </p:cNvPr>
          <p:cNvSpPr/>
          <p:nvPr/>
        </p:nvSpPr>
        <p:spPr>
          <a:xfrm>
            <a:off x="74759" y="1457104"/>
            <a:ext cx="2714159" cy="102160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b="1" dirty="0">
                <a:solidFill>
                  <a:srgbClr val="FF00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35% </a:t>
            </a:r>
            <a:r>
              <a:rPr lang="en-I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consumers not aware of the Dettol Neem brand</a:t>
            </a:r>
          </a:p>
          <a:p>
            <a:r>
              <a:rPr lang="en-IN" sz="1400" b="1" dirty="0">
                <a:solidFill>
                  <a:srgbClr val="FF00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75% </a:t>
            </a:r>
            <a:r>
              <a:rPr lang="en-I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cannot recall having seen any Dettol Neem advertisement</a:t>
            </a:r>
          </a:p>
          <a:p>
            <a:r>
              <a:rPr lang="en-I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Herbal/ ayurveda 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E527AB0-E460-F98B-2329-6D9683006A1E}"/>
              </a:ext>
            </a:extLst>
          </p:cNvPr>
          <p:cNvSpPr/>
          <p:nvPr/>
        </p:nvSpPr>
        <p:spPr>
          <a:xfrm>
            <a:off x="3188890" y="1183895"/>
            <a:ext cx="2709799" cy="231581"/>
          </a:xfrm>
          <a:prstGeom prst="roundRect">
            <a:avLst/>
          </a:prstGeom>
          <a:solidFill>
            <a:srgbClr val="D43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Survey results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4C417E-F450-2344-5846-F59F14AE6CDA}"/>
              </a:ext>
            </a:extLst>
          </p:cNvPr>
          <p:cNvSpPr/>
          <p:nvPr/>
        </p:nvSpPr>
        <p:spPr>
          <a:xfrm>
            <a:off x="43668" y="2579785"/>
            <a:ext cx="4810177" cy="193550"/>
          </a:xfrm>
          <a:prstGeom prst="rect">
            <a:avLst/>
          </a:prstGeom>
          <a:solidFill>
            <a:srgbClr val="A800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TV and social media advertisements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95D3A8-DBFB-461B-A66A-CA5DB2171C8B}"/>
              </a:ext>
            </a:extLst>
          </p:cNvPr>
          <p:cNvSpPr/>
          <p:nvPr/>
        </p:nvSpPr>
        <p:spPr>
          <a:xfrm>
            <a:off x="71179" y="3254694"/>
            <a:ext cx="4773929" cy="315053"/>
          </a:xfrm>
          <a:prstGeom prst="rect">
            <a:avLst/>
          </a:prstGeom>
          <a:noFill/>
          <a:ln>
            <a:solidFill>
              <a:srgbClr val="FF007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What:  </a:t>
            </a:r>
            <a:r>
              <a:rPr lang="en-IN" sz="12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Frequent adverts showing the Neem soap being a preferred products for the adults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808EF4-E807-15C3-3457-774516895065}"/>
              </a:ext>
            </a:extLst>
          </p:cNvPr>
          <p:cNvSpPr/>
          <p:nvPr/>
        </p:nvSpPr>
        <p:spPr>
          <a:xfrm>
            <a:off x="79119" y="3610146"/>
            <a:ext cx="5819570" cy="1131898"/>
          </a:xfrm>
          <a:prstGeom prst="rect">
            <a:avLst/>
          </a:prstGeom>
          <a:noFill/>
          <a:ln>
            <a:solidFill>
              <a:srgbClr val="FF007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IN" sz="12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How: </a:t>
            </a:r>
          </a:p>
          <a:p>
            <a:r>
              <a:rPr lang="en-IN" sz="1200" b="1" i="1" dirty="0">
                <a:solidFill>
                  <a:srgbClr val="FF00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Dettol, </a:t>
            </a:r>
            <a:r>
              <a:rPr lang="en-IN" sz="1200" b="1" i="1" dirty="0" err="1">
                <a:solidFill>
                  <a:srgbClr val="FF00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Harjagah</a:t>
            </a:r>
            <a:r>
              <a:rPr lang="en-IN" sz="1200" b="1" i="1" dirty="0">
                <a:solidFill>
                  <a:srgbClr val="FF00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200" b="1" i="1" dirty="0" err="1">
                <a:solidFill>
                  <a:srgbClr val="FF00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Harwaqt</a:t>
            </a:r>
            <a:r>
              <a:rPr lang="en-IN" sz="12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group of young adults are trekking in a forest. They take a bath in a nearby waterbody and worry about the germs and bacteria in their surroundings. One of them pulls out a bar of Dettol Neem soap, saying it will kill 99.99% of germs and protect their skin from infection. They continue their trek with confidence, knowing they are protected from the germs and bacteria in their surroundings.</a:t>
            </a:r>
            <a:endParaRPr lang="en-IN" sz="12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2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 descr="A group of people posing for a picture in a river&#10;&#10;Description automatically generated">
            <a:extLst>
              <a:ext uri="{FF2B5EF4-FFF2-40B4-BE49-F238E27FC236}">
                <a16:creationId xmlns:a16="http://schemas.microsoft.com/office/drawing/2014/main" id="{1396E9AA-0FA5-D64C-34FE-49BDFBB60E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20"/>
          <a:stretch/>
        </p:blipFill>
        <p:spPr>
          <a:xfrm>
            <a:off x="4880613" y="2573081"/>
            <a:ext cx="1017267" cy="100368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A7926C1-390C-5262-9267-C68C6543E404}"/>
              </a:ext>
            </a:extLst>
          </p:cNvPr>
          <p:cNvSpPr/>
          <p:nvPr/>
        </p:nvSpPr>
        <p:spPr>
          <a:xfrm>
            <a:off x="79119" y="4871335"/>
            <a:ext cx="5719007" cy="193550"/>
          </a:xfrm>
          <a:prstGeom prst="rect">
            <a:avLst/>
          </a:prstGeom>
          <a:solidFill>
            <a:srgbClr val="A800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Introducing smaller SKUs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26564E-6C86-EE2C-07D4-E8E633200225}"/>
              </a:ext>
            </a:extLst>
          </p:cNvPr>
          <p:cNvSpPr/>
          <p:nvPr/>
        </p:nvSpPr>
        <p:spPr>
          <a:xfrm>
            <a:off x="84326" y="5122226"/>
            <a:ext cx="4906257" cy="193550"/>
          </a:xfrm>
          <a:prstGeom prst="rect">
            <a:avLst/>
          </a:prstGeom>
          <a:noFill/>
          <a:ln>
            <a:solidFill>
              <a:srgbClr val="FF007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Why:  </a:t>
            </a:r>
            <a:r>
              <a:rPr lang="en-IN" sz="12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 the variants more affordable &amp; penetrate the rural markets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7A334A-C0AD-CBF1-0779-2726CA7AC445}"/>
              </a:ext>
            </a:extLst>
          </p:cNvPr>
          <p:cNvSpPr/>
          <p:nvPr/>
        </p:nvSpPr>
        <p:spPr>
          <a:xfrm>
            <a:off x="85273" y="5392339"/>
            <a:ext cx="4897873" cy="335361"/>
          </a:xfrm>
          <a:prstGeom prst="rect">
            <a:avLst/>
          </a:prstGeom>
          <a:noFill/>
          <a:ln>
            <a:solidFill>
              <a:srgbClr val="FF007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What:  </a:t>
            </a:r>
            <a:r>
              <a:rPr lang="en-IN" sz="12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Releasing smaller SKUs &amp; displaying them in local </a:t>
            </a:r>
            <a:r>
              <a:rPr lang="en-IN" sz="1200" i="1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kirana</a:t>
            </a:r>
            <a:r>
              <a:rPr lang="en-IN" sz="12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shops; frequent TV adverts in multiple regional languages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1703B75-0A9C-DD45-D148-59DE2A190B62}"/>
              </a:ext>
            </a:extLst>
          </p:cNvPr>
          <p:cNvSpPr/>
          <p:nvPr/>
        </p:nvSpPr>
        <p:spPr>
          <a:xfrm>
            <a:off x="72572" y="5779109"/>
            <a:ext cx="5863759" cy="1001115"/>
          </a:xfrm>
          <a:prstGeom prst="rect">
            <a:avLst/>
          </a:prstGeom>
          <a:noFill/>
          <a:ln>
            <a:solidFill>
              <a:srgbClr val="FF007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IN" sz="12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How: </a:t>
            </a:r>
            <a:r>
              <a:rPr lang="en-IN" sz="1200" b="1" i="1" dirty="0">
                <a:solidFill>
                  <a:srgbClr val="FF00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#Suraksha, budget me: </a:t>
            </a:r>
            <a:r>
              <a:rPr lang="en-US" sz="12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housewife enters a rural Indian </a:t>
            </a:r>
            <a:r>
              <a:rPr lang="en-US" sz="1200" i="1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kirana</a:t>
            </a:r>
            <a:r>
              <a:rPr lang="en-US" sz="12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shop to buy her monthly groceries. She asks the shopkeeper for a Dettol soap, but is disappointed to find out that she is short on cash. As she is about to leave, the shopkeeper calls her back and hands her a 35gm Dettol Neem soap, telling her that she can now have the protection and trust of Dettol within budget. </a:t>
            </a:r>
            <a:endParaRPr lang="en-IN" sz="12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2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79B67188-DDCB-2C74-256B-29CC17E42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061" y="4872026"/>
            <a:ext cx="868680" cy="86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A9F30E2-9F16-1F3B-0E27-959B8DEE7F48}"/>
              </a:ext>
            </a:extLst>
          </p:cNvPr>
          <p:cNvSpPr/>
          <p:nvPr/>
        </p:nvSpPr>
        <p:spPr>
          <a:xfrm>
            <a:off x="6153230" y="879583"/>
            <a:ext cx="5966185" cy="193550"/>
          </a:xfrm>
          <a:prstGeom prst="rect">
            <a:avLst/>
          </a:prstGeom>
          <a:solidFill>
            <a:srgbClr val="A800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at local </a:t>
            </a:r>
            <a:r>
              <a:rPr lang="en-IN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kiranas</a:t>
            </a:r>
            <a:r>
              <a:rPr lang="en-I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supermarkets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485AA1-EF47-FF1C-1CCB-30420EA91AB9}"/>
              </a:ext>
            </a:extLst>
          </p:cNvPr>
          <p:cNvSpPr/>
          <p:nvPr/>
        </p:nvSpPr>
        <p:spPr>
          <a:xfrm>
            <a:off x="6137809" y="1996906"/>
            <a:ext cx="4654069" cy="345744"/>
          </a:xfrm>
          <a:prstGeom prst="rect">
            <a:avLst/>
          </a:prstGeom>
          <a:noFill/>
          <a:ln>
            <a:solidFill>
              <a:srgbClr val="FF007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en-IN" sz="12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Increase recall value of the variants and tap the rural Indian markets, while increasing visibility in the urban markets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CB40351-1DB1-DC83-0ECE-6BF90AB55B35}"/>
              </a:ext>
            </a:extLst>
          </p:cNvPr>
          <p:cNvSpPr/>
          <p:nvPr/>
        </p:nvSpPr>
        <p:spPr>
          <a:xfrm>
            <a:off x="6137809" y="2442465"/>
            <a:ext cx="4654069" cy="345744"/>
          </a:xfrm>
          <a:prstGeom prst="rect">
            <a:avLst/>
          </a:prstGeom>
          <a:noFill/>
          <a:ln>
            <a:solidFill>
              <a:srgbClr val="FF007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en-IN" sz="12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create more awareness about the new release and existence of different variants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F0AF9C-DB64-E667-7150-E6ECE3AF2BC2}"/>
              </a:ext>
            </a:extLst>
          </p:cNvPr>
          <p:cNvSpPr/>
          <p:nvPr/>
        </p:nvSpPr>
        <p:spPr>
          <a:xfrm>
            <a:off x="6137809" y="2895445"/>
            <a:ext cx="4654069" cy="979100"/>
          </a:xfrm>
          <a:prstGeom prst="rect">
            <a:avLst/>
          </a:prstGeom>
          <a:noFill/>
          <a:ln>
            <a:solidFill>
              <a:srgbClr val="FF007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IN" sz="12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How:</a:t>
            </a:r>
          </a:p>
          <a:p>
            <a:pPr marL="171450" indent="-171450">
              <a:buClr>
                <a:srgbClr val="FF007F"/>
              </a:buClr>
              <a:buFont typeface="Wingdings" panose="05000000000000000000" pitchFamily="2" charset="2"/>
              <a:buChar char="v"/>
            </a:pPr>
            <a:r>
              <a:rPr lang="en-IN" sz="1200" b="1" i="1" dirty="0">
                <a:solidFill>
                  <a:srgbClr val="FF00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Urban market</a:t>
            </a:r>
            <a:r>
              <a:rPr lang="en-IN" sz="1200" dirty="0">
                <a:solidFill>
                  <a:srgbClr val="FF00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sz="12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Display the new smaller SKUs in shelves closest to eye level</a:t>
            </a:r>
          </a:p>
          <a:p>
            <a:pPr marL="171450" indent="-171450">
              <a:buClr>
                <a:srgbClr val="FF007F"/>
              </a:buClr>
              <a:buFont typeface="Wingdings" panose="05000000000000000000" pitchFamily="2" charset="2"/>
              <a:buChar char="v"/>
            </a:pPr>
            <a:r>
              <a:rPr lang="en-IN" sz="1200" b="1" i="1" dirty="0">
                <a:solidFill>
                  <a:srgbClr val="FF00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Rural market</a:t>
            </a:r>
            <a:r>
              <a:rPr lang="en-IN" sz="1200" dirty="0">
                <a:solidFill>
                  <a:srgbClr val="FF00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12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Offer customers the newer SKUs when asked for a soap to aware them about the release &amp; variant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F320B471-06B6-4EA8-8C92-10BB832E2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8087" y="1126874"/>
            <a:ext cx="1244794" cy="131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05140509-E4B2-95C2-B3F5-701C29E0C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3109" y="2579785"/>
            <a:ext cx="1229772" cy="129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C2E05D9-B456-455A-233F-2AAE99B323D9}"/>
              </a:ext>
            </a:extLst>
          </p:cNvPr>
          <p:cNvSpPr/>
          <p:nvPr/>
        </p:nvSpPr>
        <p:spPr>
          <a:xfrm>
            <a:off x="6150151" y="1112361"/>
            <a:ext cx="4654065" cy="765378"/>
          </a:xfrm>
          <a:prstGeom prst="roundRect">
            <a:avLst/>
          </a:prstGeom>
          <a:solidFill>
            <a:srgbClr val="FFC5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Consumer insight</a:t>
            </a:r>
            <a:r>
              <a:rPr lang="en-IN" sz="12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1300" b="1" i="1" dirty="0">
                <a:solidFill>
                  <a:srgbClr val="A8005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“Usually whenever I go to buy soaps, I have a brand in my mind. But whenever I don’t, I go with whatever I see on the shop selves, or if I can find the right SKU which will fill it in my budget”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E1B8876-8C3A-7F37-E074-60BD3A3669DC}"/>
              </a:ext>
            </a:extLst>
          </p:cNvPr>
          <p:cNvSpPr/>
          <p:nvPr/>
        </p:nvSpPr>
        <p:spPr>
          <a:xfrm>
            <a:off x="6137548" y="3956068"/>
            <a:ext cx="5975329" cy="193550"/>
          </a:xfrm>
          <a:prstGeom prst="rect">
            <a:avLst/>
          </a:prstGeom>
          <a:solidFill>
            <a:srgbClr val="A800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Availability on website and e-commerce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129B863-A3EC-50C7-0280-A130EEAB9A01}"/>
              </a:ext>
            </a:extLst>
          </p:cNvPr>
          <p:cNvSpPr/>
          <p:nvPr/>
        </p:nvSpPr>
        <p:spPr>
          <a:xfrm>
            <a:off x="6094090" y="5064885"/>
            <a:ext cx="5202560" cy="278663"/>
          </a:xfrm>
          <a:prstGeom prst="rect">
            <a:avLst/>
          </a:prstGeom>
          <a:noFill/>
          <a:ln>
            <a:solidFill>
              <a:srgbClr val="FF007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Why:  </a:t>
            </a:r>
            <a:r>
              <a:rPr lang="en-IN" sz="12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 the recognition of the lesser purchased variants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2CBC135-4463-708D-E98D-CB565C8C31EA}"/>
              </a:ext>
            </a:extLst>
          </p:cNvPr>
          <p:cNvSpPr/>
          <p:nvPr/>
        </p:nvSpPr>
        <p:spPr>
          <a:xfrm>
            <a:off x="6094090" y="5422460"/>
            <a:ext cx="5202560" cy="252259"/>
          </a:xfrm>
          <a:prstGeom prst="rect">
            <a:avLst/>
          </a:prstGeom>
          <a:noFill/>
          <a:ln>
            <a:solidFill>
              <a:srgbClr val="FF007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What:  </a:t>
            </a:r>
            <a:r>
              <a:rPr lang="en-IN" sz="12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Creates easy explore and purchase points for consumers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602004D-9B05-004E-638D-E8B32D23A2B0}"/>
              </a:ext>
            </a:extLst>
          </p:cNvPr>
          <p:cNvSpPr/>
          <p:nvPr/>
        </p:nvSpPr>
        <p:spPr>
          <a:xfrm>
            <a:off x="6094090" y="4275362"/>
            <a:ext cx="5202560" cy="582648"/>
          </a:xfrm>
          <a:prstGeom prst="roundRect">
            <a:avLst/>
          </a:prstGeom>
          <a:solidFill>
            <a:srgbClr val="FFC5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Consumer insight: </a:t>
            </a:r>
            <a:r>
              <a:rPr lang="en-IN" sz="1300" b="1" i="1" dirty="0">
                <a:solidFill>
                  <a:srgbClr val="A8005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“I usually do not take a hassle of visiting the local shop for small essentials- I usually order online, whichever trustworthy brand I see first through instant delivery”</a:t>
            </a:r>
          </a:p>
        </p:txBody>
      </p:sp>
      <p:pic>
        <p:nvPicPr>
          <p:cNvPr id="38" name="Picture 6" descr="Swiggy Instamart added a new photo. - Swiggy Instamart">
            <a:extLst>
              <a:ext uri="{FF2B5EF4-FFF2-40B4-BE49-F238E27FC236}">
                <a16:creationId xmlns:a16="http://schemas.microsoft.com/office/drawing/2014/main" id="{7BA2E673-9303-46FD-869C-9203AF3D6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0709" y="4250455"/>
            <a:ext cx="748719" cy="72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Amazon Stock Chart — NASDAQ:AMZN Stock Price — TradingView">
            <a:extLst>
              <a:ext uri="{FF2B5EF4-FFF2-40B4-BE49-F238E27FC236}">
                <a16:creationId xmlns:a16="http://schemas.microsoft.com/office/drawing/2014/main" id="{4DDAC97C-2C0B-704F-86BD-D3551FCDC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0710" y="5076143"/>
            <a:ext cx="748718" cy="80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0" descr="bigbasket &amp; bbnow: Grocery App - Apps on Google Play">
            <a:extLst>
              <a:ext uri="{FF2B5EF4-FFF2-40B4-BE49-F238E27FC236}">
                <a16:creationId xmlns:a16="http://schemas.microsoft.com/office/drawing/2014/main" id="{11197393-FA02-6727-8054-B41BB9F33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650" y="5912678"/>
            <a:ext cx="895347" cy="87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CC88E85-24E8-43CC-AA8B-967B7053C758}"/>
              </a:ext>
            </a:extLst>
          </p:cNvPr>
          <p:cNvSpPr/>
          <p:nvPr/>
        </p:nvSpPr>
        <p:spPr>
          <a:xfrm>
            <a:off x="3172191" y="1457104"/>
            <a:ext cx="2714159" cy="102160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</a:t>
            </a:r>
            <a:r>
              <a:rPr lang="en-IN" sz="1400" b="1" dirty="0">
                <a:solidFill>
                  <a:srgbClr val="FF00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37% </a:t>
            </a:r>
            <a:r>
              <a:rPr lang="en-I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households in rural India are aware of the Dettol Neem soap </a:t>
            </a:r>
          </a:p>
          <a:p>
            <a:r>
              <a:rPr lang="en-I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</a:t>
            </a:r>
            <a:r>
              <a:rPr lang="en-IN" sz="1400" b="1" dirty="0">
                <a:solidFill>
                  <a:srgbClr val="FF00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35% </a:t>
            </a:r>
            <a:r>
              <a:rPr lang="en-I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youngsters in India use the Dettol Neem variant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CC62C3B-1844-75F5-3DB8-D9EFDD758AE6}"/>
              </a:ext>
            </a:extLst>
          </p:cNvPr>
          <p:cNvCxnSpPr>
            <a:cxnSpLocks/>
          </p:cNvCxnSpPr>
          <p:nvPr/>
        </p:nvCxnSpPr>
        <p:spPr>
          <a:xfrm>
            <a:off x="5442" y="506718"/>
            <a:ext cx="12192000" cy="0"/>
          </a:xfrm>
          <a:prstGeom prst="line">
            <a:avLst/>
          </a:prstGeom>
          <a:ln w="28575">
            <a:solidFill>
              <a:srgbClr val="D432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09FB853-9CF4-F530-EAFC-DD3B2BE98A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4718714"/>
              </p:ext>
            </p:extLst>
          </p:nvPr>
        </p:nvGraphicFramePr>
        <p:xfrm>
          <a:off x="43668" y="26113"/>
          <a:ext cx="11475745" cy="250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1E91C96F-B181-4876-B78F-44D6DA54487E}"/>
              </a:ext>
            </a:extLst>
          </p:cNvPr>
          <p:cNvSpPr txBox="1"/>
          <p:nvPr/>
        </p:nvSpPr>
        <p:spPr>
          <a:xfrm>
            <a:off x="72572" y="222937"/>
            <a:ext cx="11298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existing variants have to penetrate the younger consumers &amp; rural market through offline &amp; online channels</a:t>
            </a:r>
            <a:endParaRPr lang="en-IN" sz="1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C992B6-0245-AAEB-3DEC-4E77C3233DD0}"/>
              </a:ext>
            </a:extLst>
          </p:cNvPr>
          <p:cNvSpPr/>
          <p:nvPr/>
        </p:nvSpPr>
        <p:spPr>
          <a:xfrm>
            <a:off x="71178" y="2846957"/>
            <a:ext cx="4773929" cy="349196"/>
          </a:xfrm>
          <a:prstGeom prst="rect">
            <a:avLst/>
          </a:prstGeom>
          <a:noFill/>
          <a:ln>
            <a:solidFill>
              <a:srgbClr val="FF007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b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Why:  </a:t>
            </a:r>
            <a:r>
              <a:rPr lang="en-IN" sz="12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Broadening the target consumer of the Neem variant to include the young adults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A14540F-974F-63EE-4D5C-4D4CA59752F5}"/>
              </a:ext>
            </a:extLst>
          </p:cNvPr>
          <p:cNvSpPr/>
          <p:nvPr/>
        </p:nvSpPr>
        <p:spPr>
          <a:xfrm>
            <a:off x="6094090" y="5739929"/>
            <a:ext cx="5202560" cy="1018728"/>
          </a:xfrm>
          <a:prstGeom prst="rect">
            <a:avLst/>
          </a:prstGeom>
          <a:noFill/>
          <a:ln>
            <a:solidFill>
              <a:srgbClr val="FF007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IN" sz="12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How:</a:t>
            </a:r>
          </a:p>
          <a:p>
            <a:pPr marL="171450" indent="-171450">
              <a:buClr>
                <a:srgbClr val="FF007F"/>
              </a:buClr>
              <a:buFont typeface="Wingdings" panose="05000000000000000000" pitchFamily="2" charset="2"/>
              <a:buChar char="v"/>
            </a:pPr>
            <a:r>
              <a:rPr lang="en-IN" sz="12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 all the variants present in the market, visible on the website along with the SKUs, available for purchase</a:t>
            </a:r>
          </a:p>
          <a:p>
            <a:pPr marL="171450" indent="-171450">
              <a:buClr>
                <a:srgbClr val="FF007F"/>
              </a:buClr>
              <a:buFont typeface="Wingdings" panose="05000000000000000000" pitchFamily="2" charset="2"/>
              <a:buChar char="v"/>
            </a:pPr>
            <a:r>
              <a:rPr lang="en-IN" sz="12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presence on e-commerce websites like Amazon, </a:t>
            </a:r>
            <a:r>
              <a:rPr lang="en-IN" sz="1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BigBasket</a:t>
            </a:r>
            <a:r>
              <a:rPr lang="en-IN" sz="12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2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Instamart</a:t>
            </a:r>
            <a:r>
              <a:rPr lang="en-IN" sz="12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other online groceries and platforms to provide quick and easy delivery</a:t>
            </a:r>
          </a:p>
        </p:txBody>
      </p:sp>
    </p:spTree>
    <p:extLst>
      <p:ext uri="{BB962C8B-B14F-4D97-AF65-F5344CB8AC3E}">
        <p14:creationId xmlns:p14="http://schemas.microsoft.com/office/powerpoint/2010/main" val="501985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80BB1FD3-93EF-D83C-F7BB-38842CED2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746" y="-29982"/>
            <a:ext cx="716254" cy="44898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8CFDB24-3117-394F-9CD3-F88F19F1371B}"/>
              </a:ext>
            </a:extLst>
          </p:cNvPr>
          <p:cNvCxnSpPr>
            <a:cxnSpLocks/>
          </p:cNvCxnSpPr>
          <p:nvPr/>
        </p:nvCxnSpPr>
        <p:spPr>
          <a:xfrm>
            <a:off x="0" y="624557"/>
            <a:ext cx="12192000" cy="0"/>
          </a:xfrm>
          <a:prstGeom prst="line">
            <a:avLst/>
          </a:prstGeom>
          <a:ln w="28575">
            <a:solidFill>
              <a:srgbClr val="D432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46">
            <a:extLst>
              <a:ext uri="{FF2B5EF4-FFF2-40B4-BE49-F238E27FC236}">
                <a16:creationId xmlns:a16="http://schemas.microsoft.com/office/drawing/2014/main" id="{1FA4FE24-C80F-1BA9-4977-9274A63B2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343737"/>
            <a:ext cx="8521702" cy="348042"/>
          </a:xfrm>
        </p:spPr>
        <p:txBody>
          <a:bodyPr>
            <a:noAutofit/>
          </a:bodyPr>
          <a:lstStyle/>
          <a:p>
            <a:r>
              <a:rPr lang="en-IN" sz="1600" b="1" i="1" dirty="0">
                <a:latin typeface="Times New Roman" panose="02020603050405020304" pitchFamily="18" charset="0"/>
                <a:ea typeface="Kite Display" panose="02000000000000000000" pitchFamily="2" charset="0"/>
                <a:cs typeface="Times New Roman" panose="02020603050405020304" pitchFamily="18" charset="0"/>
              </a:rPr>
              <a:t>Financials: </a:t>
            </a:r>
            <a:r>
              <a:rPr lang="en-IN" sz="1600" b="1" i="1" dirty="0" err="1">
                <a:latin typeface="Times New Roman" panose="02020603050405020304" pitchFamily="18" charset="0"/>
                <a:ea typeface="Kite Display" panose="02000000000000000000" pitchFamily="2" charset="0"/>
                <a:cs typeface="Times New Roman" panose="02020603050405020304" pitchFamily="18" charset="0"/>
              </a:rPr>
              <a:t>Upto</a:t>
            </a:r>
            <a:r>
              <a:rPr lang="en-IN" sz="1600" b="1" i="1" dirty="0">
                <a:latin typeface="Times New Roman" panose="02020603050405020304" pitchFamily="18" charset="0"/>
                <a:ea typeface="Kite Display" panose="02000000000000000000" pitchFamily="2" charset="0"/>
                <a:cs typeface="Times New Roman" panose="02020603050405020304" pitchFamily="18" charset="0"/>
              </a:rPr>
              <a:t> 10% additional Revenue for Reckitt in Bar Soap Category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5DCF47-4EF9-4C5B-BDAC-EA96124195F8}"/>
              </a:ext>
            </a:extLst>
          </p:cNvPr>
          <p:cNvSpPr/>
          <p:nvPr/>
        </p:nvSpPr>
        <p:spPr>
          <a:xfrm flipV="1">
            <a:off x="-1" y="6836654"/>
            <a:ext cx="12192000" cy="9144"/>
          </a:xfrm>
          <a:prstGeom prst="rect">
            <a:avLst/>
          </a:prstGeom>
          <a:ln w="28575">
            <a:solidFill>
              <a:srgbClr val="D432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550176-9304-DA38-0D85-DB682F5702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606"/>
          <a:stretch/>
        </p:blipFill>
        <p:spPr>
          <a:xfrm>
            <a:off x="84619" y="1059353"/>
            <a:ext cx="4457700" cy="224843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B865C63-BE38-246A-41AC-33FA329592D5}"/>
              </a:ext>
            </a:extLst>
          </p:cNvPr>
          <p:cNvSpPr/>
          <p:nvPr/>
        </p:nvSpPr>
        <p:spPr>
          <a:xfrm>
            <a:off x="84619" y="737735"/>
            <a:ext cx="4457700" cy="244800"/>
          </a:xfrm>
          <a:prstGeom prst="rect">
            <a:avLst/>
          </a:prstGeom>
          <a:solidFill>
            <a:srgbClr val="FF47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>
                <a:solidFill>
                  <a:schemeClr val="bg1"/>
                </a:solidFill>
              </a:rPr>
              <a:t>Profit (Dettol </a:t>
            </a:r>
            <a:r>
              <a:rPr lang="en-IN" sz="1600" b="1" err="1">
                <a:solidFill>
                  <a:schemeClr val="bg1"/>
                </a:solidFill>
              </a:rPr>
              <a:t>Touche</a:t>
            </a:r>
            <a:r>
              <a:rPr lang="en-IN" sz="1600" b="1">
                <a:solidFill>
                  <a:schemeClr val="bg1"/>
                </a:solidFill>
              </a:rPr>
              <a:t>)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9E1287-1BE0-81AD-56BB-FE88799EB3B6}"/>
              </a:ext>
            </a:extLst>
          </p:cNvPr>
          <p:cNvSpPr/>
          <p:nvPr/>
        </p:nvSpPr>
        <p:spPr>
          <a:xfrm>
            <a:off x="84619" y="3370825"/>
            <a:ext cx="558804" cy="494269"/>
          </a:xfrm>
          <a:prstGeom prst="rect">
            <a:avLst/>
          </a:prstGeom>
          <a:solidFill>
            <a:srgbClr val="FF47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b="1" dirty="0">
                <a:solidFill>
                  <a:sysClr val="windowText" lastClr="000000"/>
                </a:solidFill>
              </a:rPr>
              <a:t>Note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EE72B7-E5FF-B71E-94BF-534C884F95AE}"/>
              </a:ext>
            </a:extLst>
          </p:cNvPr>
          <p:cNvSpPr/>
          <p:nvPr/>
        </p:nvSpPr>
        <p:spPr>
          <a:xfrm>
            <a:off x="643423" y="3370825"/>
            <a:ext cx="3898896" cy="494268"/>
          </a:xfrm>
          <a:prstGeom prst="rect">
            <a:avLst/>
          </a:prstGeom>
          <a:noFill/>
          <a:ln>
            <a:solidFill>
              <a:srgbClr val="FF0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900">
                <a:solidFill>
                  <a:schemeClr val="tx1"/>
                </a:solidFill>
              </a:rPr>
              <a:t>All expenses increased by 5% annually | Marketing Spend grown by 10% YoY</a:t>
            </a:r>
          </a:p>
          <a:p>
            <a:r>
              <a:rPr lang="en-IN" sz="900">
                <a:solidFill>
                  <a:schemeClr val="tx1"/>
                </a:solidFill>
              </a:rPr>
              <a:t>Staff and R&amp;D costs as proportion of Revenue to costs from Annual Report ’22</a:t>
            </a:r>
          </a:p>
          <a:p>
            <a:r>
              <a:rPr lang="en-IN" sz="900">
                <a:solidFill>
                  <a:schemeClr val="tx1"/>
                </a:solidFill>
              </a:rPr>
              <a:t>All numbers in INR Cr. | Additional Explanation &amp; Detail in Excel Sheet Attached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6B8C55A-0BE8-6106-D5B1-2F748672D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19" y="3887875"/>
            <a:ext cx="4457700" cy="9144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534CC372-6B58-D7C5-A85A-4BB100C0B48B}"/>
              </a:ext>
            </a:extLst>
          </p:cNvPr>
          <p:cNvSpPr/>
          <p:nvPr/>
        </p:nvSpPr>
        <p:spPr>
          <a:xfrm>
            <a:off x="7631995" y="3412845"/>
            <a:ext cx="4427221" cy="238481"/>
          </a:xfrm>
          <a:prstGeom prst="rect">
            <a:avLst/>
          </a:prstGeom>
          <a:solidFill>
            <a:srgbClr val="FF47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>
                <a:solidFill>
                  <a:schemeClr val="bg1"/>
                </a:solidFill>
              </a:rPr>
              <a:t>Combined Impact (</a:t>
            </a:r>
            <a:r>
              <a:rPr lang="en-IN" sz="1600" b="1" err="1">
                <a:solidFill>
                  <a:schemeClr val="bg1"/>
                </a:solidFill>
              </a:rPr>
              <a:t>Touche</a:t>
            </a:r>
            <a:r>
              <a:rPr lang="en-IN" sz="1600" b="1">
                <a:solidFill>
                  <a:schemeClr val="bg1"/>
                </a:solidFill>
              </a:rPr>
              <a:t> + Neem)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3DDB34E-25A0-96BA-C9A3-486207E8CE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19" y="4825056"/>
            <a:ext cx="3279932" cy="1948557"/>
          </a:xfrm>
          <a:prstGeom prst="rect">
            <a:avLst/>
          </a:prstGeom>
          <a:ln>
            <a:solidFill>
              <a:srgbClr val="A80054"/>
            </a:solidFill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29A9977-F0D3-9CBE-AE54-DCF1BDDC0B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3312" y="4825056"/>
            <a:ext cx="3279932" cy="1948557"/>
          </a:xfrm>
          <a:prstGeom prst="rect">
            <a:avLst/>
          </a:prstGeom>
          <a:ln>
            <a:solidFill>
              <a:srgbClr val="A80054"/>
            </a:solidFill>
          </a:ln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51B6EE4-75F8-73DB-BB01-DE4D783E6B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1995" y="1021248"/>
            <a:ext cx="4394102" cy="2339340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C48973A-274B-9B04-06AA-CA05F85FC1C0}"/>
              </a:ext>
            </a:extLst>
          </p:cNvPr>
          <p:cNvCxnSpPr>
            <a:cxnSpLocks/>
          </p:cNvCxnSpPr>
          <p:nvPr/>
        </p:nvCxnSpPr>
        <p:spPr>
          <a:xfrm>
            <a:off x="4571861" y="739127"/>
            <a:ext cx="0" cy="4063148"/>
          </a:xfrm>
          <a:prstGeom prst="line">
            <a:avLst/>
          </a:prstGeom>
          <a:ln>
            <a:solidFill>
              <a:srgbClr val="D4328B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14FB8FA0-15E3-6BAD-98F4-859725E90E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33152" y="5657672"/>
            <a:ext cx="4427220" cy="11430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83301F0-0A87-B3DF-962A-53904244BC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3152" y="3713195"/>
            <a:ext cx="3267739" cy="1920542"/>
          </a:xfrm>
          <a:prstGeom prst="rect">
            <a:avLst/>
          </a:prstGeom>
          <a:ln>
            <a:solidFill>
              <a:srgbClr val="8E77E2"/>
            </a:solidFill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A55BE7CE-1FFB-8A2B-49F4-C9F0F6FC8073}"/>
              </a:ext>
            </a:extLst>
          </p:cNvPr>
          <p:cNvSpPr/>
          <p:nvPr/>
        </p:nvSpPr>
        <p:spPr>
          <a:xfrm>
            <a:off x="7631995" y="733493"/>
            <a:ext cx="4427221" cy="238481"/>
          </a:xfrm>
          <a:prstGeom prst="rect">
            <a:avLst/>
          </a:prstGeom>
          <a:solidFill>
            <a:srgbClr val="FF47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>
                <a:solidFill>
                  <a:schemeClr val="bg1"/>
                </a:solidFill>
              </a:rPr>
              <a:t>Profit (Dettol Neem-35g)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994FC54-5AE1-903A-6E87-7E6D03F05CCE}"/>
              </a:ext>
            </a:extLst>
          </p:cNvPr>
          <p:cNvSpPr/>
          <p:nvPr/>
        </p:nvSpPr>
        <p:spPr>
          <a:xfrm>
            <a:off x="6749896" y="4825056"/>
            <a:ext cx="819042" cy="411990"/>
          </a:xfrm>
          <a:prstGeom prst="rect">
            <a:avLst/>
          </a:prstGeom>
          <a:solidFill>
            <a:srgbClr val="FF47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>
                <a:solidFill>
                  <a:schemeClr val="bg1"/>
                </a:solidFill>
              </a:rPr>
              <a:t>Excel</a:t>
            </a:r>
          </a:p>
        </p:txBody>
      </p:sp>
      <p:pic>
        <p:nvPicPr>
          <p:cNvPr id="1024" name="Picture 1023">
            <a:extLst>
              <a:ext uri="{FF2B5EF4-FFF2-40B4-BE49-F238E27FC236}">
                <a16:creationId xmlns:a16="http://schemas.microsoft.com/office/drawing/2014/main" id="{D3AC6615-49DE-AE77-7797-2902AD0EEC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23059" y="1039393"/>
            <a:ext cx="2945879" cy="1711456"/>
          </a:xfrm>
          <a:prstGeom prst="rect">
            <a:avLst/>
          </a:prstGeom>
          <a:ln>
            <a:solidFill>
              <a:srgbClr val="007033"/>
            </a:solidFill>
          </a:ln>
        </p:spPr>
      </p:pic>
      <p:sp>
        <p:nvSpPr>
          <p:cNvPr id="1025" name="Rectangle 1024">
            <a:extLst>
              <a:ext uri="{FF2B5EF4-FFF2-40B4-BE49-F238E27FC236}">
                <a16:creationId xmlns:a16="http://schemas.microsoft.com/office/drawing/2014/main" id="{4A1350EE-4C77-79E6-A86E-EF44E7219B04}"/>
              </a:ext>
            </a:extLst>
          </p:cNvPr>
          <p:cNvSpPr/>
          <p:nvPr/>
        </p:nvSpPr>
        <p:spPr>
          <a:xfrm>
            <a:off x="4623058" y="741804"/>
            <a:ext cx="2945880" cy="238481"/>
          </a:xfrm>
          <a:prstGeom prst="rect">
            <a:avLst/>
          </a:prstGeom>
          <a:solidFill>
            <a:srgbClr val="FF47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>
                <a:solidFill>
                  <a:schemeClr val="bg1"/>
                </a:solidFill>
              </a:rPr>
              <a:t>Projections (Dettol Neem-35g)</a:t>
            </a: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8D59BF04-C1FF-7A43-13B8-A4349D16CBFA}"/>
              </a:ext>
            </a:extLst>
          </p:cNvPr>
          <p:cNvSpPr/>
          <p:nvPr/>
        </p:nvSpPr>
        <p:spPr>
          <a:xfrm>
            <a:off x="4623058" y="2799876"/>
            <a:ext cx="2945880" cy="211422"/>
          </a:xfrm>
          <a:prstGeom prst="rect">
            <a:avLst/>
          </a:prstGeom>
          <a:solidFill>
            <a:srgbClr val="FF47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/>
              <a:t>Cost Breakdown: Marketing</a:t>
            </a: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3915E867-67A0-9EAC-DA9C-A443A08D9462}"/>
              </a:ext>
            </a:extLst>
          </p:cNvPr>
          <p:cNvSpPr/>
          <p:nvPr/>
        </p:nvSpPr>
        <p:spPr>
          <a:xfrm>
            <a:off x="10963308" y="3703583"/>
            <a:ext cx="1095907" cy="354875"/>
          </a:xfrm>
          <a:prstGeom prst="rect">
            <a:avLst/>
          </a:prstGeom>
          <a:solidFill>
            <a:srgbClr val="FF007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i="1" dirty="0">
                <a:solidFill>
                  <a:sysClr val="windowText" lastClr="000000"/>
                </a:solidFill>
              </a:rPr>
              <a:t>27.5%</a:t>
            </a: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9E5D94C3-2C71-1609-060E-809A14842B12}"/>
              </a:ext>
            </a:extLst>
          </p:cNvPr>
          <p:cNvSpPr/>
          <p:nvPr/>
        </p:nvSpPr>
        <p:spPr>
          <a:xfrm>
            <a:off x="10963308" y="4499367"/>
            <a:ext cx="1095906" cy="354876"/>
          </a:xfrm>
          <a:prstGeom prst="rect">
            <a:avLst/>
          </a:prstGeom>
          <a:solidFill>
            <a:srgbClr val="FF6DB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i="1" dirty="0">
                <a:solidFill>
                  <a:sysClr val="windowText" lastClr="000000"/>
                </a:solidFill>
              </a:rPr>
              <a:t>14.4%</a:t>
            </a: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A689E9B8-F8F1-A0FC-8842-7EDB1363A1A2}"/>
              </a:ext>
            </a:extLst>
          </p:cNvPr>
          <p:cNvSpPr txBox="1"/>
          <p:nvPr/>
        </p:nvSpPr>
        <p:spPr>
          <a:xfrm>
            <a:off x="10938826" y="4049740"/>
            <a:ext cx="1120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/>
              <a:t>Net margin </a:t>
            </a:r>
            <a:r>
              <a:rPr lang="en-IN" sz="1200" b="1"/>
              <a:t>Dettol </a:t>
            </a:r>
            <a:r>
              <a:rPr lang="en-IN" sz="1200" b="1" err="1"/>
              <a:t>Touche</a:t>
            </a:r>
            <a:endParaRPr lang="en-IN" sz="1200" b="1"/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4CAC738E-9AD2-42BF-3DA6-2A69C8CCE586}"/>
              </a:ext>
            </a:extLst>
          </p:cNvPr>
          <p:cNvSpPr txBox="1"/>
          <p:nvPr/>
        </p:nvSpPr>
        <p:spPr>
          <a:xfrm>
            <a:off x="10938824" y="4820718"/>
            <a:ext cx="1120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/>
              <a:t>Net margin </a:t>
            </a:r>
            <a:r>
              <a:rPr lang="en-IN" sz="1200" b="1"/>
              <a:t> Neem (35g)</a:t>
            </a:r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B66F3601-70E6-6EC5-72E5-C8ED988CCF25}"/>
              </a:ext>
            </a:extLst>
          </p:cNvPr>
          <p:cNvSpPr/>
          <p:nvPr/>
        </p:nvSpPr>
        <p:spPr>
          <a:xfrm>
            <a:off x="10938825" y="5271276"/>
            <a:ext cx="1120390" cy="354875"/>
          </a:xfrm>
          <a:prstGeom prst="rect">
            <a:avLst/>
          </a:prstGeom>
          <a:solidFill>
            <a:srgbClr val="8E77E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b="1" i="1" spc="-60" dirty="0">
                <a:solidFill>
                  <a:sysClr val="windowText" lastClr="000000"/>
                </a:solidFill>
                <a:effectLst/>
                <a:latin typeface="Google Sans"/>
              </a:rPr>
              <a:t>₹ </a:t>
            </a:r>
            <a:r>
              <a:rPr lang="en-IN" b="1" i="1" spc="-60" dirty="0">
                <a:solidFill>
                  <a:sysClr val="windowText" lastClr="000000"/>
                </a:solidFill>
              </a:rPr>
              <a:t>222 Cr</a:t>
            </a:r>
          </a:p>
        </p:txBody>
      </p:sp>
      <p:pic>
        <p:nvPicPr>
          <p:cNvPr id="1046" name="Picture 1045">
            <a:extLst>
              <a:ext uri="{FF2B5EF4-FFF2-40B4-BE49-F238E27FC236}">
                <a16:creationId xmlns:a16="http://schemas.microsoft.com/office/drawing/2014/main" id="{08146C27-E44C-82D9-9A38-319AA222B3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63308" y="5313904"/>
            <a:ext cx="248697" cy="248697"/>
          </a:xfrm>
          <a:prstGeom prst="rect">
            <a:avLst/>
          </a:prstGeom>
        </p:spPr>
      </p:pic>
      <p:pic>
        <p:nvPicPr>
          <p:cNvPr id="1076" name="Picture 1075">
            <a:extLst>
              <a:ext uri="{FF2B5EF4-FFF2-40B4-BE49-F238E27FC236}">
                <a16:creationId xmlns:a16="http://schemas.microsoft.com/office/drawing/2014/main" id="{03E9219E-7F0B-2114-B9FC-9ADA819156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23058" y="3074338"/>
            <a:ext cx="2932172" cy="1695986"/>
          </a:xfrm>
          <a:prstGeom prst="rect">
            <a:avLst/>
          </a:prstGeom>
        </p:spPr>
      </p:pic>
      <p:graphicFrame>
        <p:nvGraphicFramePr>
          <p:cNvPr id="1077" name="Object 1076">
            <a:extLst>
              <a:ext uri="{FF2B5EF4-FFF2-40B4-BE49-F238E27FC236}">
                <a16:creationId xmlns:a16="http://schemas.microsoft.com/office/drawing/2014/main" id="{F39F1E20-4C87-F6C0-83C4-F7E5F4D748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5355121"/>
              </p:ext>
            </p:extLst>
          </p:nvPr>
        </p:nvGraphicFramePr>
        <p:xfrm>
          <a:off x="6699785" y="5291897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14" imgW="914400" imgH="792417" progId="Excel.Sheet.12">
                  <p:embed/>
                </p:oleObj>
              </mc:Choice>
              <mc:Fallback>
                <p:oleObj name="Worksheet" showAsIcon="1" r:id="rId14" imgW="914400" imgH="792417" progId="Excel.Sheet.12">
                  <p:embed/>
                  <p:pic>
                    <p:nvPicPr>
                      <p:cNvPr id="1077" name="Object 1076">
                        <a:extLst>
                          <a:ext uri="{FF2B5EF4-FFF2-40B4-BE49-F238E27FC236}">
                            <a16:creationId xmlns:a16="http://schemas.microsoft.com/office/drawing/2014/main" id="{F39F1E20-4C87-F6C0-83C4-F7E5F4D748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699785" y="5291897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8" name="Rectangle 1077">
            <a:extLst>
              <a:ext uri="{FF2B5EF4-FFF2-40B4-BE49-F238E27FC236}">
                <a16:creationId xmlns:a16="http://schemas.microsoft.com/office/drawing/2014/main" id="{A92C1B0B-7272-C850-9EF7-F439323D97FA}"/>
              </a:ext>
            </a:extLst>
          </p:cNvPr>
          <p:cNvSpPr/>
          <p:nvPr/>
        </p:nvSpPr>
        <p:spPr>
          <a:xfrm>
            <a:off x="6749896" y="5972091"/>
            <a:ext cx="864289" cy="819226"/>
          </a:xfrm>
          <a:prstGeom prst="rect">
            <a:avLst/>
          </a:prstGeom>
          <a:noFill/>
          <a:ln>
            <a:solidFill>
              <a:srgbClr val="FF0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>
                <a:solidFill>
                  <a:schemeClr val="tx1"/>
                </a:solidFill>
              </a:rPr>
              <a:t>Attached Sheet includes sources and assumptions and applied in the model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0FD4B96-B6E1-2885-89E7-A36AE89592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6795934"/>
              </p:ext>
            </p:extLst>
          </p:nvPr>
        </p:nvGraphicFramePr>
        <p:xfrm>
          <a:off x="43668" y="39900"/>
          <a:ext cx="11475745" cy="289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</p:spTree>
    <p:extLst>
      <p:ext uri="{BB962C8B-B14F-4D97-AF65-F5344CB8AC3E}">
        <p14:creationId xmlns:p14="http://schemas.microsoft.com/office/powerpoint/2010/main" val="2421764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2B1A0-A090-4171-160E-AB04FB889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1029" y="2766218"/>
            <a:ext cx="5529941" cy="1325563"/>
          </a:xfrm>
        </p:spPr>
        <p:txBody>
          <a:bodyPr>
            <a:noAutofit/>
          </a:bodyPr>
          <a:lstStyle/>
          <a:p>
            <a:pPr algn="ctr"/>
            <a:r>
              <a:rPr lang="en-IN" sz="9600" b="1" dirty="0">
                <a:solidFill>
                  <a:srgbClr val="FF007F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634613978"/>
      </p:ext>
    </p:extLst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qr code on a cell phone&#10;&#10;Description automatically generated" id="5" name="Picture 4">
            <a:extLst>
              <a:ext uri="{FF2B5EF4-FFF2-40B4-BE49-F238E27FC236}">
                <a16:creationId xmlns:a16="http://schemas.microsoft.com/office/drawing/2014/main" id="{3F1DDAD6-F346-2C95-52AC-5010141FA6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" t="47"/>
          <a:stretch/>
        </p:blipFill>
        <p:spPr>
          <a:xfrm>
            <a:off x="225254" y="4225546"/>
            <a:ext cx="3043003" cy="2632454"/>
          </a:xfrm>
          <a:prstGeom prst="rect">
            <a:avLst/>
          </a:prstGeom>
        </p:spPr>
      </p:pic>
      <p:pic>
        <p:nvPicPr>
          <p:cNvPr descr="A collage of people's faces&#10;&#10;Description automatically generated" id="7" name="Picture 6">
            <a:extLst>
              <a:ext uri="{FF2B5EF4-FFF2-40B4-BE49-F238E27FC236}">
                <a16:creationId xmlns:a16="http://schemas.microsoft.com/office/drawing/2014/main" id="{89088E1D-949B-E0EF-8A6C-E45873603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818" y="683786"/>
            <a:ext cx="2503898" cy="2453749"/>
          </a:xfrm>
          <a:prstGeom prst="rect">
            <a:avLst/>
          </a:prstGeom>
        </p:spPr>
      </p:pic>
      <p:pic>
        <p:nvPicPr>
          <p:cNvPr descr="A person smiling with a mustache and a colorful blanket&#10;&#10;Description automatically generated" id="9" name="Picture 8">
            <a:extLst>
              <a:ext uri="{FF2B5EF4-FFF2-40B4-BE49-F238E27FC236}">
                <a16:creationId xmlns:a16="http://schemas.microsoft.com/office/drawing/2014/main" id="{1A1CE8B6-A72A-218B-7F8C-DF9BD6139B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960" y="544882"/>
            <a:ext cx="2592658" cy="2592658"/>
          </a:xfrm>
          <a:prstGeom prst="rect">
            <a:avLst/>
          </a:prstGeom>
        </p:spPr>
      </p:pic>
      <p:pic>
        <p:nvPicPr>
          <p:cNvPr descr="A person holding two blocks of soap&#10;&#10;Description automatically generated" id="11" name="Picture 10">
            <a:extLst>
              <a:ext uri="{FF2B5EF4-FFF2-40B4-BE49-F238E27FC236}">
                <a16:creationId xmlns:a16="http://schemas.microsoft.com/office/drawing/2014/main" id="{BF8D191F-73C1-679A-F297-59519046D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02" y="544882"/>
            <a:ext cx="2714578" cy="25926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6167F5-BB12-AE65-58D1-DD4DB395C97A}"/>
              </a:ext>
            </a:extLst>
          </p:cNvPr>
          <p:cNvSpPr txBox="1"/>
          <p:nvPr/>
        </p:nvSpPr>
        <p:spPr>
          <a:xfrm>
            <a:off x="313101" y="3196816"/>
            <a:ext cx="2714579" cy="1077211"/>
          </a:xfrm>
          <a:prstGeom prst="rect">
            <a:avLst/>
          </a:prstGeom>
          <a:noFill/>
          <a:ln w="28575">
            <a:solidFill>
              <a:srgbClr val="FF0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en-US"/>
            </a:defPPr>
            <a:lvl1pPr algn="ctr">
              <a:defRPr b="1" i="1" sz="160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b="0" i="0" lang="en-US">
                <a:solidFill>
                  <a:schemeClr val="tx1"/>
                </a:solidFill>
              </a:rPr>
              <a:t>Dettol TOUCHE- sab </a:t>
            </a:r>
            <a:r>
              <a:rPr b="0" err="1" i="0" lang="en-US">
                <a:solidFill>
                  <a:schemeClr val="tx1"/>
                </a:solidFill>
              </a:rPr>
              <a:t>ke</a:t>
            </a:r>
            <a:r>
              <a:rPr b="0" i="0" lang="en-US">
                <a:solidFill>
                  <a:schemeClr val="tx1"/>
                </a:solidFill>
              </a:rPr>
              <a:t> </a:t>
            </a:r>
            <a:r>
              <a:rPr b="0" err="1" i="0" lang="en-US">
                <a:solidFill>
                  <a:schemeClr val="tx1"/>
                </a:solidFill>
              </a:rPr>
              <a:t>liye</a:t>
            </a:r>
            <a:r>
              <a:rPr b="0" i="0" lang="en-US">
                <a:solidFill>
                  <a:schemeClr val="tx1"/>
                </a:solidFill>
              </a:rPr>
              <a:t>:</a:t>
            </a:r>
            <a:br>
              <a:rPr b="0" i="0" lang="en-US">
                <a:solidFill>
                  <a:schemeClr val="tx1"/>
                </a:solidFill>
              </a:rPr>
            </a:br>
            <a:r>
              <a:rPr b="0" i="0" lang="en-US">
                <a:solidFill>
                  <a:schemeClr val="tx1"/>
                </a:solidFill>
              </a:rPr>
              <a:t>All family members trying the sop for a week and sharing their before-after experience</a:t>
            </a:r>
            <a:endParaRPr b="0" i="0" lang="en-IN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0C1724-4B1D-32E2-4DEF-8C01D11B2140}"/>
              </a:ext>
            </a:extLst>
          </p:cNvPr>
          <p:cNvSpPr txBox="1"/>
          <p:nvPr/>
        </p:nvSpPr>
        <p:spPr>
          <a:xfrm>
            <a:off x="7876818" y="3196830"/>
            <a:ext cx="2503898" cy="1077218"/>
          </a:xfrm>
          <a:prstGeom prst="rect">
            <a:avLst/>
          </a:prstGeom>
          <a:noFill/>
          <a:ln w="28575">
            <a:solidFill>
              <a:srgbClr val="FF007F"/>
            </a:solidFill>
          </a:ln>
        </p:spPr>
        <p:txBody>
          <a:bodyPr rtlCol="0" wrap="square">
            <a:spAutoFit/>
          </a:bodyPr>
          <a:lstStyle/>
          <a:p>
            <a:r>
              <a:rPr b="1" i="1" lang="en-US" sz="1600"/>
              <a:t>Family tree infographic:</a:t>
            </a:r>
            <a:br>
              <a:rPr lang="en-US" sz="1600"/>
            </a:br>
            <a:r>
              <a:rPr lang="en-US" sz="1600"/>
              <a:t>Lists down the skincare needs and expectations of different generations</a:t>
            </a:r>
            <a:endParaRPr lang="en-IN" sz="16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26CCDB-B9EA-C66E-1BBC-111E3775E3FC}"/>
              </a:ext>
            </a:extLst>
          </p:cNvPr>
          <p:cNvSpPr txBox="1"/>
          <p:nvPr/>
        </p:nvSpPr>
        <p:spPr>
          <a:xfrm>
            <a:off x="3197762" y="4735020"/>
            <a:ext cx="2503898" cy="1894379"/>
          </a:xfrm>
          <a:prstGeom prst="rect">
            <a:avLst/>
          </a:prstGeom>
          <a:noFill/>
          <a:ln w="28575">
            <a:solidFill>
              <a:srgbClr val="FF0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en-US"/>
            </a:defPPr>
            <a:lvl1pPr algn="ctr">
              <a:defRPr b="0" i="0" sz="160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b="1" i="1" lang="en-US">
                <a:solidFill>
                  <a:schemeClr val="tx1"/>
                </a:solidFill>
              </a:rPr>
              <a:t>Mystery QR:</a:t>
            </a:r>
          </a:p>
          <a:p>
            <a:r>
              <a:rPr lang="en-US">
                <a:solidFill>
                  <a:schemeClr val="tx1"/>
                </a:solidFill>
              </a:rPr>
              <a:t>Gives a pop-up skincare fact upon scanning</a:t>
            </a:r>
            <a:endParaRPr lang="en-IN">
              <a:solidFill>
                <a:schemeClr val="tx1"/>
              </a:solidFill>
            </a:endParaRPr>
          </a:p>
        </p:txBody>
      </p:sp>
      <p:pic>
        <p:nvPicPr>
          <p:cNvPr descr="Logo&#10;&#10;Description automatically generated" id="2" name="Picture 1">
            <a:extLst>
              <a:ext uri="{FF2B5EF4-FFF2-40B4-BE49-F238E27FC236}">
                <a16:creationId xmlns:a16="http://schemas.microsoft.com/office/drawing/2014/main" id="{E0F359DE-6C23-9E60-E5B7-7FD17E5EAF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746" y="-29982"/>
            <a:ext cx="716254" cy="448988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391AB01-55A1-B0E2-3A79-2188D79D88D5}"/>
              </a:ext>
            </a:extLst>
          </p:cNvPr>
          <p:cNvCxnSpPr>
            <a:cxnSpLocks/>
          </p:cNvCxnSpPr>
          <p:nvPr/>
        </p:nvCxnSpPr>
        <p:spPr>
          <a:xfrm>
            <a:off x="2819" y="419006"/>
            <a:ext cx="12192000" cy="0"/>
          </a:xfrm>
          <a:prstGeom prst="line">
            <a:avLst/>
          </a:prstGeom>
          <a:ln w="28575">
            <a:solidFill>
              <a:srgbClr val="D432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099F4FE-2FCD-9BAF-5438-BE7E0DC74ADA}"/>
              </a:ext>
            </a:extLst>
          </p:cNvPr>
          <p:cNvSpPr/>
          <p:nvPr/>
        </p:nvSpPr>
        <p:spPr>
          <a:xfrm>
            <a:off x="4094960" y="3196817"/>
            <a:ext cx="2592658" cy="1077218"/>
          </a:xfrm>
          <a:prstGeom prst="rect">
            <a:avLst/>
          </a:prstGeom>
          <a:noFill/>
          <a:ln w="28575">
            <a:solidFill>
              <a:srgbClr val="FF00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b="1" i="1" lang="en-US" sz="1600">
                <a:solidFill>
                  <a:schemeClr val="tx1"/>
                </a:solidFill>
              </a:rPr>
              <a:t>My Beautiful Truth:</a:t>
            </a:r>
            <a:br>
              <a:rPr lang="en-US" sz="1600">
                <a:solidFill>
                  <a:schemeClr val="tx1"/>
                </a:solidFill>
              </a:rPr>
            </a:br>
            <a:r>
              <a:rPr lang="en-US" sz="1600">
                <a:solidFill>
                  <a:schemeClr val="tx1"/>
                </a:solidFill>
              </a:rPr>
              <a:t>Members of the LGBTQIA+ community share their stories</a:t>
            </a:r>
            <a:endParaRPr lang="en-IN" sz="160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36A5FF-467F-D329-BBE6-C30B130FE1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4208" y="4516336"/>
            <a:ext cx="3665220" cy="2209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7ABADD-49A0-60F3-E005-6210C94D74B5}"/>
              </a:ext>
            </a:extLst>
          </p:cNvPr>
          <p:cNvSpPr/>
          <p:nvPr/>
        </p:nvSpPr>
        <p:spPr>
          <a:xfrm>
            <a:off x="9781576" y="5277343"/>
            <a:ext cx="540799" cy="404866"/>
          </a:xfrm>
          <a:prstGeom prst="rect">
            <a:avLst/>
          </a:prstGeom>
          <a:solidFill>
            <a:srgbClr val="FF00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b="1" lang="en-IN" sz="1600"/>
              <a:t>65%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8D558B-0F48-8592-1BBF-08CFD193E633}"/>
              </a:ext>
            </a:extLst>
          </p:cNvPr>
          <p:cNvSpPr/>
          <p:nvPr/>
        </p:nvSpPr>
        <p:spPr>
          <a:xfrm>
            <a:off x="10322375" y="5203480"/>
            <a:ext cx="1772089" cy="417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r>
              <a:rPr lang="en-IN" sz="1400">
                <a:solidFill>
                  <a:schemeClr val="tx1"/>
                </a:solidFill>
              </a:rPr>
              <a:t>Willing to pay a premium for an improved Beauty Soap</a:t>
            </a:r>
          </a:p>
        </p:txBody>
      </p:sp>
    </p:spTree>
    <p:extLst>
      <p:ext uri="{BB962C8B-B14F-4D97-AF65-F5344CB8AC3E}">
        <p14:creationId xmlns:p14="http://schemas.microsoft.com/office/powerpoint/2010/main" val="1537350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AF5946C-DB75-7FA7-228E-57CEBFD18197}"/>
              </a:ext>
            </a:extLst>
          </p:cNvPr>
          <p:cNvGrpSpPr/>
          <p:nvPr/>
        </p:nvGrpSpPr>
        <p:grpSpPr>
          <a:xfrm>
            <a:off x="806570" y="547098"/>
            <a:ext cx="3668056" cy="2443665"/>
            <a:chOff x="7383402" y="546030"/>
            <a:chExt cx="4354109" cy="2743200"/>
          </a:xfrm>
        </p:grpSpPr>
        <p:graphicFrame>
          <p:nvGraphicFramePr>
            <p:cNvPr id="5" name="Chart 4">
              <a:extLst>
                <a:ext uri="{FF2B5EF4-FFF2-40B4-BE49-F238E27FC236}">
                  <a16:creationId xmlns:a16="http://schemas.microsoft.com/office/drawing/2014/main" id="{0E693713-8B49-B57A-9B11-5EC0201690DB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845578274"/>
                </p:ext>
              </p:extLst>
            </p:nvPr>
          </p:nvGraphicFramePr>
          <p:xfrm>
            <a:off x="7383402" y="546030"/>
            <a:ext cx="4354109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C393525-8C1C-4917-FC8D-6BFFC5994068}"/>
                </a:ext>
              </a:extLst>
            </p:cNvPr>
            <p:cNvSpPr/>
            <p:nvPr/>
          </p:nvSpPr>
          <p:spPr>
            <a:xfrm>
              <a:off x="8674472" y="2503194"/>
              <a:ext cx="152647" cy="152647"/>
            </a:xfrm>
            <a:prstGeom prst="ellipse">
              <a:avLst/>
            </a:prstGeom>
            <a:noFill/>
            <a:ln w="19050">
              <a:solidFill>
                <a:srgbClr val="FF007F"/>
              </a:solidFill>
              <a:prstDash val="sysDot"/>
            </a:ln>
            <a:effectLst>
              <a:glow rad="25400">
                <a:srgbClr val="D4328B">
                  <a:alpha val="12000"/>
                </a:srgbClr>
              </a:glow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46797CC-5828-CD6F-8611-B3C24AFC9E98}"/>
                </a:ext>
              </a:extLst>
            </p:cNvPr>
            <p:cNvSpPr/>
            <p:nvPr/>
          </p:nvSpPr>
          <p:spPr>
            <a:xfrm>
              <a:off x="9145315" y="2503193"/>
              <a:ext cx="152647" cy="152647"/>
            </a:xfrm>
            <a:prstGeom prst="ellipse">
              <a:avLst/>
            </a:prstGeom>
            <a:noFill/>
            <a:ln w="19050">
              <a:solidFill>
                <a:srgbClr val="FF007F"/>
              </a:solidFill>
              <a:prstDash val="sysDot"/>
            </a:ln>
            <a:effectLst>
              <a:glow rad="25400">
                <a:srgbClr val="D4328B">
                  <a:alpha val="12000"/>
                </a:srgbClr>
              </a:glow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6E94CB8-7074-1CD0-C114-B176AEC831F2}"/>
                </a:ext>
              </a:extLst>
            </p:cNvPr>
            <p:cNvSpPr/>
            <p:nvPr/>
          </p:nvSpPr>
          <p:spPr>
            <a:xfrm>
              <a:off x="9721428" y="1603672"/>
              <a:ext cx="1048172" cy="467360"/>
            </a:xfrm>
            <a:prstGeom prst="rect">
              <a:avLst/>
            </a:prstGeom>
            <a:noFill/>
            <a:ln w="28575">
              <a:solidFill>
                <a:srgbClr val="FF007F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793159607">
                    <a:custGeom>
                      <a:avLst/>
                      <a:gdLst>
                        <a:gd name="connsiteX0" fmla="*/ 0 w 883017"/>
                        <a:gd name="connsiteY0" fmla="*/ 0 h 416328"/>
                        <a:gd name="connsiteX1" fmla="*/ 883017 w 883017"/>
                        <a:gd name="connsiteY1" fmla="*/ 0 h 416328"/>
                        <a:gd name="connsiteX2" fmla="*/ 883017 w 883017"/>
                        <a:gd name="connsiteY2" fmla="*/ 416328 h 416328"/>
                        <a:gd name="connsiteX3" fmla="*/ 0 w 883017"/>
                        <a:gd name="connsiteY3" fmla="*/ 416328 h 416328"/>
                        <a:gd name="connsiteX4" fmla="*/ 0 w 883017"/>
                        <a:gd name="connsiteY4" fmla="*/ 0 h 4163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83017" h="416328" extrusionOk="0">
                          <a:moveTo>
                            <a:pt x="0" y="0"/>
                          </a:moveTo>
                          <a:cubicBezTo>
                            <a:pt x="189581" y="72089"/>
                            <a:pt x="525629" y="-60367"/>
                            <a:pt x="883017" y="0"/>
                          </a:cubicBezTo>
                          <a:cubicBezTo>
                            <a:pt x="881503" y="70660"/>
                            <a:pt x="865596" y="208960"/>
                            <a:pt x="883017" y="416328"/>
                          </a:cubicBezTo>
                          <a:cubicBezTo>
                            <a:pt x="601028" y="426587"/>
                            <a:pt x="182123" y="348311"/>
                            <a:pt x="0" y="416328"/>
                          </a:cubicBezTo>
                          <a:cubicBezTo>
                            <a:pt x="-21891" y="264936"/>
                            <a:pt x="-10527" y="62905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glow rad="25400">
                <a:srgbClr val="D4328B">
                  <a:alpha val="12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Kite Display Light" panose="02000000000000000000"/>
                </a:rPr>
                <a:t>Ideal Price: </a:t>
              </a:r>
              <a:r>
                <a:rPr lang="en-US" sz="1200" b="1">
                  <a:solidFill>
                    <a:schemeClr val="tx1"/>
                  </a:solidFill>
                  <a:latin typeface="Kite Display Light" panose="02000000000000000000"/>
                </a:rPr>
                <a:t>Rs 70-80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EEFCF5C-8546-D0C2-4A7E-298CF8F12E14}"/>
                </a:ext>
              </a:extLst>
            </p:cNvPr>
            <p:cNvCxnSpPr>
              <a:cxnSpLocks/>
              <a:stCxn id="8" idx="2"/>
              <a:endCxn id="6" idx="7"/>
            </p:cNvCxnSpPr>
            <p:nvPr/>
          </p:nvCxnSpPr>
          <p:spPr>
            <a:xfrm flipH="1">
              <a:off x="8804764" y="2071032"/>
              <a:ext cx="1440750" cy="454517"/>
            </a:xfrm>
            <a:prstGeom prst="straightConnector1">
              <a:avLst/>
            </a:prstGeom>
            <a:ln>
              <a:solidFill>
                <a:srgbClr val="FF007F"/>
              </a:solidFill>
              <a:prstDash val="dash"/>
              <a:tailEnd type="triangle"/>
            </a:ln>
            <a:effectLst>
              <a:glow rad="25400">
                <a:srgbClr val="D4328B">
                  <a:alpha val="12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5C5A7C9-C944-52A1-C0B5-AD98F1FC4165}"/>
                </a:ext>
              </a:extLst>
            </p:cNvPr>
            <p:cNvCxnSpPr>
              <a:cxnSpLocks/>
              <a:stCxn id="8" idx="2"/>
              <a:endCxn id="7" idx="6"/>
            </p:cNvCxnSpPr>
            <p:nvPr/>
          </p:nvCxnSpPr>
          <p:spPr>
            <a:xfrm flipH="1">
              <a:off x="9297962" y="2071032"/>
              <a:ext cx="947552" cy="508485"/>
            </a:xfrm>
            <a:prstGeom prst="straightConnector1">
              <a:avLst/>
            </a:prstGeom>
            <a:ln>
              <a:solidFill>
                <a:srgbClr val="FF007F"/>
              </a:solidFill>
              <a:prstDash val="dash"/>
              <a:tailEnd type="triangle"/>
            </a:ln>
            <a:effectLst>
              <a:glow rad="25400">
                <a:srgbClr val="D4328B">
                  <a:alpha val="12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49FCE83-A74A-1C74-7DC3-EA3772F5F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113" y="592518"/>
            <a:ext cx="3665220" cy="22098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E14BBA4-0645-65E7-5535-DBA06CFAEEEA}"/>
              </a:ext>
            </a:extLst>
          </p:cNvPr>
          <p:cNvSpPr/>
          <p:nvPr/>
        </p:nvSpPr>
        <p:spPr>
          <a:xfrm>
            <a:off x="8937369" y="1500716"/>
            <a:ext cx="540799" cy="404866"/>
          </a:xfrm>
          <a:prstGeom prst="rect">
            <a:avLst/>
          </a:prstGeom>
          <a:solidFill>
            <a:srgbClr val="FF00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/>
              <a:t>65%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B2C0CB-FBF4-2662-C803-9D88368F3F6E}"/>
              </a:ext>
            </a:extLst>
          </p:cNvPr>
          <p:cNvSpPr/>
          <p:nvPr/>
        </p:nvSpPr>
        <p:spPr>
          <a:xfrm>
            <a:off x="9459475" y="1487826"/>
            <a:ext cx="2523698" cy="417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>
                <a:solidFill>
                  <a:schemeClr val="tx1"/>
                </a:solidFill>
              </a:rPr>
              <a:t>Willing to pay a premium for an improved Beauty Soap</a:t>
            </a:r>
          </a:p>
        </p:txBody>
      </p:sp>
    </p:spTree>
    <p:extLst>
      <p:ext uri="{BB962C8B-B14F-4D97-AF65-F5344CB8AC3E}">
        <p14:creationId xmlns:p14="http://schemas.microsoft.com/office/powerpoint/2010/main" val="542863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7D2C25272EF349A1B263A5D85D0D1E" ma:contentTypeVersion="7" ma:contentTypeDescription="Create a new document." ma:contentTypeScope="" ma:versionID="3d5449fd237364d04e2518a8310dc12b">
  <xsd:schema xmlns:xsd="http://www.w3.org/2001/XMLSchema" xmlns:xs="http://www.w3.org/2001/XMLSchema" xmlns:p="http://schemas.microsoft.com/office/2006/metadata/properties" xmlns:ns3="db222645-99a1-4f65-ba57-8c3eb95d120c" xmlns:ns4="9536badd-bcea-4d12-852e-d2c9284ff213" targetNamespace="http://schemas.microsoft.com/office/2006/metadata/properties" ma:root="true" ma:fieldsID="c5dcf15a67ff0c3c50465438d5789baf" ns3:_="" ns4:_="">
    <xsd:import namespace="db222645-99a1-4f65-ba57-8c3eb95d120c"/>
    <xsd:import namespace="9536badd-bcea-4d12-852e-d2c9284ff21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ObjectDetectorVersion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222645-99a1-4f65-ba57-8c3eb95d120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36badd-bcea-4d12-852e-d2c9284ff21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b222645-99a1-4f65-ba57-8c3eb95d120c" xsi:nil="true"/>
  </documentManagement>
</p:properties>
</file>

<file path=customXml/itemProps1.xml><?xml version="1.0" encoding="utf-8"?>
<ds:datastoreItem xmlns:ds="http://schemas.openxmlformats.org/officeDocument/2006/customXml" ds:itemID="{A5D145EF-732E-4198-B7DD-0D67E16E3E14}">
  <ds:schemaRefs>
    <ds:schemaRef ds:uri="9536badd-bcea-4d12-852e-d2c9284ff213"/>
    <ds:schemaRef ds:uri="db222645-99a1-4f65-ba57-8c3eb95d120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565F9B0-93CE-444E-8B0C-58200D39A4C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1005EEF-B1B3-4D65-8F16-1E769A9D5DDF}">
  <ds:schemaRefs>
    <ds:schemaRef ds:uri="9536badd-bcea-4d12-852e-d2c9284ff213"/>
    <ds:schemaRef ds:uri="db222645-99a1-4f65-ba57-8c3eb95d120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2134</Words>
  <Application>Microsoft Office PowerPoint</Application>
  <PresentationFormat>Widescreen</PresentationFormat>
  <Paragraphs>292</Paragraphs>
  <Slides>9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Calibri</vt:lpstr>
      <vt:lpstr>Calibri Light</vt:lpstr>
      <vt:lpstr>Energy</vt:lpstr>
      <vt:lpstr>Google Sans</vt:lpstr>
      <vt:lpstr>Kite Display Light</vt:lpstr>
      <vt:lpstr>Times New Roman</vt:lpstr>
      <vt:lpstr>Wingdings</vt:lpstr>
      <vt:lpstr>Office Theme</vt:lpstr>
      <vt:lpstr>Worksheet</vt:lpstr>
      <vt:lpstr>PowerPoint Presentation</vt:lpstr>
      <vt:lpstr>PowerPoint Presentation</vt:lpstr>
      <vt:lpstr>PowerPoint Presentation</vt:lpstr>
      <vt:lpstr>Dettol TOUCHE is a soap for all, marketed through most accessible channels in a phased manner through different cities</vt:lpstr>
      <vt:lpstr>PowerPoint Presentation</vt:lpstr>
      <vt:lpstr>Financials: Upto 10% additional Revenue for Reckitt in Bar Soap Category</vt:lpstr>
      <vt:lpstr>APPENDIX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Nishtha Jain</dc:creator>
  <cp:lastModifiedBy>Debosree Roy | H22013</cp:lastModifiedBy>
  <cp:revision>1</cp:revision>
  <dcterms:created xsi:type="dcterms:W3CDTF">2020-07-23T11:31:17Z</dcterms:created>
  <dcterms:modified xsi:type="dcterms:W3CDTF">2023-10-25T18:14:43Z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ContentTypeId" pid="2">
    <vt:lpwstr>0x010100A77D2C25272EF349A1B263A5D85D0D1E</vt:lpwstr>
  </property>
  <property fmtid="{D5CDD505-2E9C-101B-9397-08002B2CF9AE}" name="NXPowerLiteLastOptimized" pid="3">
    <vt:lpwstr>12918788</vt:lpwstr>
  </property>
  <property fmtid="{D5CDD505-2E9C-101B-9397-08002B2CF9AE}" name="NXPowerLiteSettings" pid="4">
    <vt:lpwstr>F7000400038000</vt:lpwstr>
  </property>
  <property fmtid="{D5CDD505-2E9C-101B-9397-08002B2CF9AE}" name="NXPowerLiteVersion" pid="5">
    <vt:lpwstr>S10.2.0</vt:lpwstr>
  </property>
</Properties>
</file>